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4"/>
  </p:notesMasterIdLst>
  <p:handoutMasterIdLst>
    <p:handoutMasterId r:id="rId25"/>
  </p:handoutMasterIdLst>
  <p:sldIdLst>
    <p:sldId id="295" r:id="rId4"/>
    <p:sldId id="261" r:id="rId5"/>
    <p:sldId id="290" r:id="rId6"/>
    <p:sldId id="266" r:id="rId7"/>
    <p:sldId id="270" r:id="rId8"/>
    <p:sldId id="265" r:id="rId9"/>
    <p:sldId id="297" r:id="rId10"/>
    <p:sldId id="278" r:id="rId11"/>
    <p:sldId id="298" r:id="rId12"/>
    <p:sldId id="299" r:id="rId13"/>
    <p:sldId id="300" r:id="rId14"/>
    <p:sldId id="301" r:id="rId15"/>
    <p:sldId id="267" r:id="rId16"/>
    <p:sldId id="302" r:id="rId17"/>
    <p:sldId id="281" r:id="rId18"/>
    <p:sldId id="303" r:id="rId19"/>
    <p:sldId id="268" r:id="rId20"/>
    <p:sldId id="286" r:id="rId21"/>
    <p:sldId id="304" r:id="rId22"/>
    <p:sldId id="262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31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FC051B8-11DC-459A-A28E-F7D258C7D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F659CC9-39DD-4306-BEDB-17D60F687E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6991-E156-4BE0-9C0D-02AFA4CF96F9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40DBAB0-3D44-4A83-AE92-6B356504C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AF76F5-ADA4-4AAB-ABA0-41F8A5EFB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3C48-3F79-4EB3-B071-098702D31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10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32E6-B4F4-402E-A483-88FBBB9B0E4C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1622-CD4D-4762-AB75-C7A32FE55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1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21774"/>
            <a:ext cx="25152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684" y="306962"/>
            <a:ext cx="3600400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425182"/>
            <a:ext cx="3600400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5644" y="174375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05644" y="348750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48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499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8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38356" y="0"/>
            <a:ext cx="330564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4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225325" y="1276113"/>
            <a:ext cx="3816000" cy="331200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7001" y="555526"/>
            <a:ext cx="3816424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390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A4689631-BD19-446A-8744-6C48B21546F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07426" y="418289"/>
            <a:ext cx="7969461" cy="4163237"/>
          </a:xfrm>
          <a:custGeom>
            <a:avLst/>
            <a:gdLst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9461" h="4163237">
                <a:moveTo>
                  <a:pt x="0" y="0"/>
                </a:moveTo>
                <a:lnTo>
                  <a:pt x="7969461" y="0"/>
                </a:lnTo>
                <a:lnTo>
                  <a:pt x="7969461" y="41632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E3AF9713-9B3A-4DAB-9E7B-6351A9AA7B1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3152" y="555241"/>
            <a:ext cx="8002200" cy="4183732"/>
          </a:xfrm>
          <a:custGeom>
            <a:avLst/>
            <a:gdLst>
              <a:gd name="connsiteX0" fmla="*/ 19050 w 8002200"/>
              <a:gd name="connsiteY0" fmla="*/ 0 h 4183732"/>
              <a:gd name="connsiteX1" fmla="*/ 8002200 w 8002200"/>
              <a:gd name="connsiteY1" fmla="*/ 4174207 h 4183732"/>
              <a:gd name="connsiteX2" fmla="*/ 0 w 8002200"/>
              <a:gd name="connsiteY2" fmla="*/ 4183732 h 41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2200" h="4183732">
                <a:moveTo>
                  <a:pt x="19050" y="0"/>
                </a:moveTo>
                <a:lnTo>
                  <a:pt x="8002200" y="4174207"/>
                </a:lnTo>
                <a:lnTo>
                  <a:pt x="0" y="41837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b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235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F4C512-4DAE-4643-9257-7408E3DC3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8EDD950-F5C9-45A4-8368-CFD06C272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43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83872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4091EF-204B-475E-BB3F-0F6C32163D1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08190C-D07C-42BA-8FC9-42F9B9CBE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6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474408"/>
            <a:ext cx="4572000" cy="3669094"/>
          </a:xfrm>
          <a:custGeom>
            <a:avLst/>
            <a:gdLst>
              <a:gd name="connsiteX0" fmla="*/ 0 w 4865688"/>
              <a:gd name="connsiteY0" fmla="*/ 0 h 4892125"/>
              <a:gd name="connsiteX1" fmla="*/ 213673 w 4865688"/>
              <a:gd name="connsiteY1" fmla="*/ 3944 h 4892125"/>
              <a:gd name="connsiteX2" fmla="*/ 3479190 w 4865688"/>
              <a:gd name="connsiteY2" fmla="*/ 1451900 h 4892125"/>
              <a:gd name="connsiteX3" fmla="*/ 4849920 w 4865688"/>
              <a:gd name="connsiteY3" fmla="*/ 4245281 h 4892125"/>
              <a:gd name="connsiteX4" fmla="*/ 4865688 w 4865688"/>
              <a:gd name="connsiteY4" fmla="*/ 4391305 h 4892125"/>
              <a:gd name="connsiteX5" fmla="*/ 4865688 w 4865688"/>
              <a:gd name="connsiteY5" fmla="*/ 4892125 h 4892125"/>
              <a:gd name="connsiteX6" fmla="*/ 0 w 4865688"/>
              <a:gd name="connsiteY6" fmla="*/ 4892125 h 48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5688" h="4892125">
                <a:moveTo>
                  <a:pt x="0" y="0"/>
                </a:moveTo>
                <a:lnTo>
                  <a:pt x="213673" y="3944"/>
                </a:lnTo>
                <a:cubicBezTo>
                  <a:pt x="1442675" y="57615"/>
                  <a:pt x="2609998" y="572865"/>
                  <a:pt x="3479190" y="1451900"/>
                </a:cubicBezTo>
                <a:cubicBezTo>
                  <a:pt x="4232490" y="2213732"/>
                  <a:pt x="4710040" y="3196402"/>
                  <a:pt x="4849920" y="4245281"/>
                </a:cubicBezTo>
                <a:lnTo>
                  <a:pt x="4865688" y="4391305"/>
                </a:lnTo>
                <a:lnTo>
                  <a:pt x="4865688" y="4892125"/>
                </a:lnTo>
                <a:lnTo>
                  <a:pt x="0" y="4892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64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595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011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3203848" y="483518"/>
            <a:ext cx="2736304" cy="273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9582"/>
            <a:ext cx="1434734" cy="14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03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2" y="915566"/>
            <a:ext cx="3312368" cy="3312368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4968552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2890262"/>
            <a:ext cx="3168352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46" y="1364637"/>
            <a:ext cx="231668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B950223-00FB-4696-91A1-2942A4243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3766E37-EEB2-4FF0-8A85-A793B8C24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15A12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772" y="2715766"/>
            <a:ext cx="2232248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Columns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00" y="3651870"/>
            <a:ext cx="892306" cy="9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1600" y="1779662"/>
            <a:ext cx="7272808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65165" y="63368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65017" y="124784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403648" y="997099"/>
            <a:ext cx="1584176" cy="15841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47848"/>
            <a:ext cx="951045" cy="9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1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0219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860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0800000">
            <a:off x="1971109" y="35078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70514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6154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0800000">
            <a:off x="397405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808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6449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5976999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671103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56743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10800000">
            <a:off x="797994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51F5F4D-AF26-4E42-A648-9F169B4F9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5905915-7BC8-4C72-B443-E5B791BC98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8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49302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DC0AA38-FF1B-46A5-B781-E94C0DAF5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C57DDDA-918B-4F4E-B705-53DBB230A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55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86A1ABE-161D-4DB1-B774-1153E4471A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369799-0345-405E-A17B-2F89B880EF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150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8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70" r:id="rId11"/>
    <p:sldLayoutId id="2147483666" r:id="rId12"/>
    <p:sldLayoutId id="2147483667" r:id="rId13"/>
    <p:sldLayoutId id="2147483671" r:id="rId14"/>
    <p:sldLayoutId id="2147483656" r:id="rId15"/>
    <p:sldLayoutId id="2147483672" r:id="rId16"/>
    <p:sldLayoutId id="2147483673" r:id="rId17"/>
    <p:sldLayoutId id="2147483674" r:id="rId18"/>
    <p:sldLayoutId id="2147483675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131590"/>
            <a:ext cx="3888432" cy="1512168"/>
          </a:xfrm>
        </p:spPr>
        <p:txBody>
          <a:bodyPr/>
          <a:lstStyle/>
          <a:p>
            <a:pPr algn="ctr" defTabSz="1448816">
              <a:defRPr/>
            </a:pPr>
            <a:r>
              <a:rPr lang="en-CA" sz="2800" spc="-200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itchFamily="34" charset="0"/>
              </a:rPr>
              <a:t>IMPLEMENTASI R</a:t>
            </a:r>
            <a:r>
              <a:rPr lang="id-ID" sz="2800" spc="-200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itchFamily="34" charset="0"/>
              </a:rPr>
              <a:t>ENCANA</a:t>
            </a:r>
            <a:r>
              <a:rPr lang="en-CA" sz="2800" spc="-200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itchFamily="34" charset="0"/>
              </a:rPr>
              <a:t> </a:t>
            </a:r>
          </a:p>
          <a:p>
            <a:pPr algn="ctr" defTabSz="1448816">
              <a:defRPr/>
            </a:pPr>
            <a:r>
              <a:rPr lang="id-ID" sz="2800" spc="-200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itchFamily="34" charset="0"/>
              </a:rPr>
              <a:t>AKSI</a:t>
            </a:r>
            <a:r>
              <a:rPr lang="en-CA" sz="2800" spc="-200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itchFamily="34" charset="0"/>
              </a:rPr>
              <a:t> PERUBAHAN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79512" y="4227934"/>
            <a:ext cx="3600450" cy="724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 err="1">
                <a:solidFill>
                  <a:schemeClr val="tx1"/>
                </a:solidFill>
                <a:cs typeface="Arial" pitchFamily="34" charset="0"/>
              </a:rPr>
              <a:t>Nurdhania</a:t>
            </a:r>
            <a:r>
              <a:rPr lang="en-US" altLang="ko-KR" sz="1867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/>
                </a:solidFill>
                <a:cs typeface="Arial" pitchFamily="34" charset="0"/>
              </a:rPr>
              <a:t>Rahayu</a:t>
            </a:r>
            <a:r>
              <a:rPr lang="en-US" altLang="ko-KR" sz="1867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altLang="ko-KR" sz="1867" dirty="0" smtClean="0">
                <a:solidFill>
                  <a:schemeClr val="tx1"/>
                </a:solidFill>
                <a:cs typeface="Arial" pitchFamily="34" charset="0"/>
              </a:rPr>
              <a:t>S.H</a:t>
            </a:r>
          </a:p>
          <a:p>
            <a:r>
              <a:rPr lang="en-US" altLang="ko-KR" sz="1867" dirty="0" smtClean="0">
                <a:solidFill>
                  <a:schemeClr val="tx1"/>
                </a:solidFill>
                <a:cs typeface="Arial" pitchFamily="34" charset="0"/>
              </a:rPr>
              <a:t>NOSIS : 202101060165</a:t>
            </a:r>
            <a:endParaRPr lang="ko-KR" altLang="en-US" sz="1867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Picture 2" descr="D:\FILE PKP 2021\RAP PKP 2021\logo-pusdik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76" y="30882"/>
            <a:ext cx="786876" cy="812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ownloads\Logo_Disdik_Fix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238"/>
            <a:ext cx="944697" cy="6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logo pwk 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215999"/>
            <a:ext cx="2020752" cy="13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262801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i="1" dirty="0" smtClean="0">
                <a:solidFill>
                  <a:schemeClr val="accent1">
                    <a:lumMod val="50000"/>
                  </a:schemeClr>
                </a:solidFill>
              </a:rPr>
              <a:t>SIPEDO TERASI</a:t>
            </a:r>
          </a:p>
          <a:p>
            <a:r>
              <a:rPr lang="id-ID" sz="1600" b="1" i="1" dirty="0" smtClean="0">
                <a:solidFill>
                  <a:schemeClr val="accent1">
                    <a:lumMod val="50000"/>
                  </a:schemeClr>
                </a:solidFill>
              </a:rPr>
              <a:t>SISTEM INFORMASI PENGELOLAAN </a:t>
            </a:r>
          </a:p>
          <a:p>
            <a:r>
              <a:rPr lang="id-ID" sz="1600" b="1" i="1" dirty="0" smtClean="0">
                <a:solidFill>
                  <a:schemeClr val="accent1">
                    <a:lumMod val="50000"/>
                  </a:schemeClr>
                </a:solidFill>
              </a:rPr>
              <a:t>DOKUMEN TERINTERGRASI</a:t>
            </a:r>
            <a:endParaRPr lang="id-ID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ko-KR" dirty="0" smtClean="0"/>
              <a:t>STRATEGI KOMUNIKASI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sz="2400" dirty="0" smtClean="0"/>
              <a:t>DEFENDERS</a:t>
            </a:r>
            <a:endParaRPr lang="en-US" altLang="ko-KR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43748" y="1625471"/>
            <a:ext cx="2808312" cy="2808312"/>
            <a:chOff x="5076056" y="1563638"/>
            <a:chExt cx="3060000" cy="30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Donut 4"/>
            <p:cNvSpPr/>
            <p:nvPr/>
          </p:nvSpPr>
          <p:spPr>
            <a:xfrm>
              <a:off x="5076056" y="1563638"/>
              <a:ext cx="3060000" cy="3060000"/>
            </a:xfrm>
            <a:prstGeom prst="donut">
              <a:avLst>
                <a:gd name="adj" fmla="val 84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5526056" y="2013638"/>
              <a:ext cx="2160000" cy="2160000"/>
            </a:xfrm>
            <a:prstGeom prst="donut">
              <a:avLst>
                <a:gd name="adj" fmla="val 1294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976056" y="2463638"/>
              <a:ext cx="1260000" cy="1260000"/>
            </a:xfrm>
            <a:prstGeom prst="donut">
              <a:avLst>
                <a:gd name="adj" fmla="val 195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26056" y="2913638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735218">
            <a:off x="7404512" y="969276"/>
            <a:ext cx="421380" cy="2432550"/>
            <a:chOff x="3233928" y="1334772"/>
            <a:chExt cx="361471" cy="2086706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Left Arrow 9"/>
            <p:cNvSpPr/>
            <p:nvPr/>
          </p:nvSpPr>
          <p:spPr>
            <a:xfrm rot="16200000">
              <a:off x="2485786" y="2376930"/>
              <a:ext cx="1857841" cy="231256"/>
            </a:xfrm>
            <a:prstGeom prst="leftArrow">
              <a:avLst>
                <a:gd name="adj1" fmla="val 50000"/>
                <a:gd name="adj2" fmla="val 120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3258072" y="166004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5400000">
              <a:off x="3256309" y="1487099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5400000">
              <a:off x="3254546" y="131415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10">
              <a:extLst>
                <a:ext uri="{FF2B5EF4-FFF2-40B4-BE49-F238E27FC236}">
                  <a16:creationId xmlns:a16="http://schemas.microsoft.com/office/drawing/2014/main" id="{CAC24DFD-6E83-486D-AAD6-74A5F59B09A6}"/>
                </a:ext>
              </a:extLst>
            </p:cNvPr>
            <p:cNvSpPr/>
            <p:nvPr/>
          </p:nvSpPr>
          <p:spPr>
            <a:xfrm rot="5400000">
              <a:off x="3254947" y="1837978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71534" y="1550862"/>
            <a:ext cx="4776530" cy="320087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id-ID" sz="2000" dirty="0" smtClean="0"/>
              <a:t>  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id-ID" sz="2000" dirty="0" smtClean="0"/>
              <a:t>  </a:t>
            </a:r>
            <a:r>
              <a:rPr lang="en-US" sz="2000" dirty="0" smtClean="0"/>
              <a:t>stakeholders </a:t>
            </a:r>
            <a:r>
              <a:rPr lang="en-US" sz="2000" dirty="0"/>
              <a:t>agar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aksi</a:t>
            </a:r>
            <a:r>
              <a:rPr lang="en-US" sz="2000" dirty="0"/>
              <a:t> </a:t>
            </a:r>
            <a:r>
              <a:rPr lang="id-ID" sz="2000" dirty="0" smtClean="0"/>
              <a:t>     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:</a:t>
            </a:r>
          </a:p>
          <a:p>
            <a:pPr lvl="0"/>
            <a:r>
              <a:rPr lang="en-US" sz="2000" dirty="0" err="1"/>
              <a:t>Penjelasan</a:t>
            </a:r>
            <a:r>
              <a:rPr lang="en-US" sz="2000" dirty="0"/>
              <a:t> </a:t>
            </a:r>
            <a:r>
              <a:rPr lang="en-US" sz="2000" dirty="0" err="1"/>
              <a:t>aksi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id-ID" sz="2000" dirty="0" smtClean="0"/>
              <a:t>           </a:t>
            </a:r>
            <a:r>
              <a:rPr lang="en-US" sz="2000" dirty="0" err="1" smtClean="0"/>
              <a:t>meminta</a:t>
            </a:r>
            <a:r>
              <a:rPr lang="en-US" sz="2000" dirty="0" smtClean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 </a:t>
            </a:r>
            <a:r>
              <a:rPr lang="en-US" sz="2000" dirty="0" err="1"/>
              <a:t>aksi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endParaRPr lang="en-US" sz="2000" dirty="0"/>
          </a:p>
          <a:p>
            <a:r>
              <a:rPr lang="en-US" sz="2000" dirty="0" err="1"/>
              <a:t>Sosialisasi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penjelasan</a:t>
            </a:r>
            <a:r>
              <a:rPr lang="en-US" sz="2000" dirty="0"/>
              <a:t> yang </a:t>
            </a:r>
            <a:r>
              <a:rPr lang="en-US" sz="2000" dirty="0" err="1"/>
              <a:t>reguler</a:t>
            </a:r>
            <a:r>
              <a:rPr lang="en-US" sz="2000" dirty="0"/>
              <a:t> (keep informed)</a:t>
            </a:r>
            <a:endParaRPr lang="en-US" sz="1200" kern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kern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ko-KR" dirty="0" smtClean="0"/>
              <a:t>STRATEGI KOMUNIKASI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sz="2400" dirty="0" smtClean="0"/>
              <a:t>APATHETICS</a:t>
            </a:r>
            <a:endParaRPr lang="en-US" altLang="ko-KR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43748" y="1625471"/>
            <a:ext cx="2808312" cy="2808312"/>
            <a:chOff x="5076056" y="1563638"/>
            <a:chExt cx="3060000" cy="30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Donut 4"/>
            <p:cNvSpPr/>
            <p:nvPr/>
          </p:nvSpPr>
          <p:spPr>
            <a:xfrm>
              <a:off x="5076056" y="1563638"/>
              <a:ext cx="3060000" cy="3060000"/>
            </a:xfrm>
            <a:prstGeom prst="donut">
              <a:avLst>
                <a:gd name="adj" fmla="val 84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5526056" y="2013638"/>
              <a:ext cx="2160000" cy="2160000"/>
            </a:xfrm>
            <a:prstGeom prst="donut">
              <a:avLst>
                <a:gd name="adj" fmla="val 1294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976056" y="2463638"/>
              <a:ext cx="1260000" cy="1260000"/>
            </a:xfrm>
            <a:prstGeom prst="donut">
              <a:avLst>
                <a:gd name="adj" fmla="val 195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26056" y="2913638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735218">
            <a:off x="7404512" y="969276"/>
            <a:ext cx="421380" cy="2432550"/>
            <a:chOff x="3233928" y="1334772"/>
            <a:chExt cx="361471" cy="2086706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Left Arrow 9"/>
            <p:cNvSpPr/>
            <p:nvPr/>
          </p:nvSpPr>
          <p:spPr>
            <a:xfrm rot="16200000">
              <a:off x="2485786" y="2376930"/>
              <a:ext cx="1857841" cy="231256"/>
            </a:xfrm>
            <a:prstGeom prst="leftArrow">
              <a:avLst>
                <a:gd name="adj1" fmla="val 50000"/>
                <a:gd name="adj2" fmla="val 120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3258072" y="166004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5400000">
              <a:off x="3256309" y="1487099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5400000">
              <a:off x="3254546" y="131415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10">
              <a:extLst>
                <a:ext uri="{FF2B5EF4-FFF2-40B4-BE49-F238E27FC236}">
                  <a16:creationId xmlns:a16="http://schemas.microsoft.com/office/drawing/2014/main" id="{CAC24DFD-6E83-486D-AAD6-74A5F59B09A6}"/>
                </a:ext>
              </a:extLst>
            </p:cNvPr>
            <p:cNvSpPr/>
            <p:nvPr/>
          </p:nvSpPr>
          <p:spPr>
            <a:xfrm rot="5400000">
              <a:off x="3254947" y="1837978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71534" y="1550862"/>
            <a:ext cx="4776530" cy="258531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id-ID" sz="2000" dirty="0" smtClean="0"/>
              <a:t>   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id-ID" sz="2000" i="1" dirty="0"/>
              <a:t>minimal effort</a:t>
            </a:r>
            <a:r>
              <a:rPr lang="id-ID" sz="2000" dirty="0"/>
              <a:t>  yaitu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yang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lakukan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yang </a:t>
            </a:r>
            <a:r>
              <a:rPr lang="en-US" sz="2000" dirty="0" err="1"/>
              <a:t>sifatnya</a:t>
            </a:r>
            <a:r>
              <a:rPr lang="en-US" sz="2000" dirty="0"/>
              <a:t> </a:t>
            </a:r>
            <a:r>
              <a:rPr lang="en-US" sz="2000" dirty="0" err="1"/>
              <a:t>riil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nyata</a:t>
            </a:r>
            <a:r>
              <a:rPr lang="en-US" sz="2000" dirty="0"/>
              <a:t> </a:t>
            </a:r>
            <a:r>
              <a:rPr lang="id-ID" sz="2000" dirty="0" smtClean="0"/>
              <a:t>   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minat</a:t>
            </a:r>
            <a:r>
              <a:rPr lang="en-US" sz="2000" dirty="0"/>
              <a:t> stakeholders </a:t>
            </a:r>
            <a:r>
              <a:rPr lang="en-US" sz="2000" dirty="0" err="1"/>
              <a:t>ini</a:t>
            </a:r>
            <a:r>
              <a:rPr lang="en-US" sz="2000" dirty="0"/>
              <a:t> agar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aksi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id-ID" sz="2000" dirty="0" smtClean="0"/>
              <a:t>    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/>
              <a:t>Sosialisasi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diskusi</a:t>
            </a:r>
            <a:r>
              <a:rPr lang="en-US" sz="2000" dirty="0"/>
              <a:t>.</a:t>
            </a:r>
            <a:endParaRPr lang="en-US" sz="1200" kern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kern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iagnostic Reading\Rap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6" y="1059582"/>
            <a:ext cx="4333635" cy="28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55576" y="195486"/>
            <a:ext cx="7172962" cy="6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883" tIns="30479" rIns="60883" bIns="30479">
            <a:spAutoFit/>
          </a:bodyPr>
          <a:lstStyle/>
          <a:p>
            <a:pPr algn="r" defTabSz="1448816"/>
            <a:r>
              <a:rPr lang="id-ID" sz="4000" spc="-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itchFamily="34" charset="0"/>
              </a:rPr>
              <a:t>STRATEGI  MENGATASI MASALAH</a:t>
            </a:r>
            <a:endParaRPr lang="en-CA" sz="4000" spc="-2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843558"/>
            <a:ext cx="4917590" cy="3170097"/>
          </a:xfrm>
          <a:prstGeom prst="rect">
            <a:avLst/>
          </a:prstGeom>
        </p:spPr>
        <p:txBody>
          <a:bodyPr wrap="square" lIns="91324" tIns="45719" rIns="91324" bIns="45719">
            <a:spAutoFit/>
          </a:bodyPr>
          <a:lstStyle/>
          <a:p>
            <a:r>
              <a:rPr lang="en-US" sz="1600" dirty="0" err="1"/>
              <a:t>Kendala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hambatan</a:t>
            </a:r>
            <a:r>
              <a:rPr lang="en-US" sz="1600" dirty="0"/>
              <a:t> yang </a:t>
            </a:r>
            <a:r>
              <a:rPr lang="en-US" sz="1600" dirty="0" err="1"/>
              <a:t>ditemui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id-ID" sz="1600" dirty="0" smtClean="0"/>
              <a:t>           </a:t>
            </a:r>
            <a:r>
              <a:rPr lang="en-US" sz="1600" dirty="0" err="1" smtClean="0"/>
              <a:t>pelaksanaan</a:t>
            </a:r>
            <a:r>
              <a:rPr lang="en-US" sz="1600" dirty="0" smtClean="0"/>
              <a:t> </a:t>
            </a:r>
            <a:r>
              <a:rPr lang="id-ID" sz="1600" dirty="0"/>
              <a:t>aksi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dihadapi</a:t>
            </a:r>
            <a:r>
              <a:rPr lang="en-US" sz="1600" dirty="0"/>
              <a:t> </a:t>
            </a:r>
            <a:r>
              <a:rPr lang="id-ID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id-ID" sz="1600" dirty="0" smtClean="0"/>
              <a:t>   </a:t>
            </a:r>
            <a:r>
              <a:rPr lang="en-US" sz="1600" dirty="0" err="1" smtClean="0"/>
              <a:t>dicarikan</a:t>
            </a:r>
            <a:r>
              <a:rPr lang="en-US" sz="1600" dirty="0" smtClean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solusi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mengatasinya</a:t>
            </a:r>
            <a:r>
              <a:rPr lang="en-US" sz="1600" dirty="0"/>
              <a:t> </a:t>
            </a:r>
            <a:r>
              <a:rPr lang="en-US" sz="1600" dirty="0" smtClean="0"/>
              <a:t>agar</a:t>
            </a:r>
            <a:r>
              <a:rPr lang="id-ID" sz="1600" dirty="0" smtClean="0"/>
              <a:t>   </a:t>
            </a:r>
            <a:r>
              <a:rPr lang="en-US" sz="1600" dirty="0" smtClean="0"/>
              <a:t> </a:t>
            </a:r>
            <a:r>
              <a:rPr lang="en-US" sz="1600" dirty="0"/>
              <a:t>proses </a:t>
            </a:r>
            <a:r>
              <a:rPr lang="en-US" sz="1600" dirty="0" err="1"/>
              <a:t>implementasi</a:t>
            </a:r>
            <a:r>
              <a:rPr lang="en-US" sz="1600" dirty="0"/>
              <a:t> </a:t>
            </a:r>
            <a:r>
              <a:rPr lang="en-US" sz="1600" dirty="0" err="1"/>
              <a:t>proyek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id-ID" sz="1600" dirty="0" smtClean="0"/>
              <a:t>    </a:t>
            </a:r>
            <a:r>
              <a:rPr lang="en-US" sz="1600" dirty="0" err="1" smtClean="0"/>
              <a:t>berjalan</a:t>
            </a:r>
            <a:r>
              <a:rPr lang="en-US" sz="1600" dirty="0" smtClean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lancar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target </a:t>
            </a:r>
            <a:r>
              <a:rPr lang="en-US" sz="1600" dirty="0" smtClean="0"/>
              <a:t>yang</a:t>
            </a:r>
            <a:r>
              <a:rPr lang="id-ID" sz="1600" dirty="0" smtClean="0"/>
              <a:t>   </a:t>
            </a:r>
            <a:r>
              <a:rPr lang="en-US" sz="1600" dirty="0" smtClean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ditentukan</a:t>
            </a:r>
            <a:r>
              <a:rPr lang="en-US" sz="1600" dirty="0"/>
              <a:t>. </a:t>
            </a:r>
            <a:r>
              <a:rPr lang="en-US" sz="1600" dirty="0" err="1"/>
              <a:t>Adapun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yang </a:t>
            </a:r>
            <a:r>
              <a:rPr lang="en-US" sz="1600" dirty="0" err="1" smtClean="0"/>
              <a:t>dilakukan</a:t>
            </a:r>
            <a:r>
              <a:rPr lang="id-ID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</a:p>
          <a:p>
            <a:pPr marL="285750" lvl="1" indent="-285750">
              <a:buFont typeface="Wingdings" pitchFamily="2" charset="2"/>
              <a:buChar char="v"/>
            </a:pP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koordinasi</a:t>
            </a:r>
            <a:r>
              <a:rPr lang="en-US" sz="1600" dirty="0"/>
              <a:t> </a:t>
            </a:r>
            <a:r>
              <a:rPr lang="id-ID" sz="1600" dirty="0" smtClean="0"/>
              <a:t>   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/>
              <a:t>persuasif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id-ID" sz="1600" dirty="0" smtClean="0"/>
              <a:t>.</a:t>
            </a:r>
            <a:endParaRPr lang="id-ID" sz="1600" dirty="0"/>
          </a:p>
          <a:p>
            <a:pPr marL="285750" lvl="1" indent="-285750">
              <a:buFont typeface="Wingdings" pitchFamily="2" charset="2"/>
              <a:buChar char="v"/>
            </a:pPr>
            <a:r>
              <a:rPr lang="en-US" sz="1600" dirty="0" err="1" smtClean="0"/>
              <a:t>Membuat</a:t>
            </a:r>
            <a:r>
              <a:rPr lang="en-US" sz="1600" dirty="0" smtClean="0"/>
              <a:t> </a:t>
            </a:r>
            <a:r>
              <a:rPr lang="en-US" sz="1600" dirty="0" err="1"/>
              <a:t>jadwal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id-ID" sz="1600" dirty="0" smtClean="0"/>
              <a:t>                 </a:t>
            </a:r>
            <a:r>
              <a:rPr lang="en-US" sz="1600" dirty="0" err="1" smtClean="0"/>
              <a:t>mengerjakan</a:t>
            </a:r>
            <a:r>
              <a:rPr lang="en-US" sz="1600" dirty="0" smtClean="0"/>
              <a:t> </a:t>
            </a:r>
            <a:r>
              <a:rPr lang="en-US" sz="1600" dirty="0" err="1"/>
              <a:t>proyek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diluar</a:t>
            </a:r>
            <a:r>
              <a:rPr lang="en-US" sz="1600" dirty="0"/>
              <a:t> jam </a:t>
            </a:r>
            <a:r>
              <a:rPr lang="en-US" sz="1600" dirty="0" err="1"/>
              <a:t>kerja</a:t>
            </a:r>
            <a:r>
              <a:rPr lang="en-US" sz="1600" dirty="0"/>
              <a:t>.</a:t>
            </a:r>
          </a:p>
          <a:p>
            <a:pPr marL="268288" indent="0" algn="r">
              <a:buNone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ms-MY" sz="24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010400" y="3771900"/>
            <a:ext cx="1676400" cy="56012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81350" y="4316970"/>
            <a:ext cx="4771664" cy="8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883" tIns="30479" rIns="60883" bIns="30479">
            <a:spAutoFit/>
          </a:bodyPr>
          <a:lstStyle/>
          <a:p>
            <a:pPr algn="r" defTabSz="1448816"/>
            <a:r>
              <a:rPr lang="en-US" sz="3200" spc="-200" dirty="0" err="1" smtClean="0">
                <a:solidFill>
                  <a:schemeClr val="accent5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itchFamily="34" charset="0"/>
              </a:rPr>
              <a:t>Laboratorium</a:t>
            </a:r>
            <a:r>
              <a:rPr lang="en-US" sz="3200" spc="-200" dirty="0" smtClean="0">
                <a:solidFill>
                  <a:schemeClr val="accent5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itchFamily="34" charset="0"/>
              </a:rPr>
              <a:t> </a:t>
            </a:r>
            <a:r>
              <a:rPr lang="en-US" sz="3200" spc="-200" dirty="0" err="1" smtClean="0">
                <a:solidFill>
                  <a:schemeClr val="accent5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itchFamily="34" charset="0"/>
              </a:rPr>
              <a:t>Kepemimpinan</a:t>
            </a:r>
            <a:endParaRPr lang="en-US" sz="3200" spc="-200" dirty="0" smtClean="0">
              <a:solidFill>
                <a:schemeClr val="accent5">
                  <a:lumMod val="7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" pitchFamily="34" charset="0"/>
            </a:endParaRPr>
          </a:p>
          <a:p>
            <a:pPr algn="r" defTabSz="1448816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dilaksanakan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60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hari</a:t>
            </a:r>
            <a:endParaRPr lang="en-CA" sz="3200" spc="-200" dirty="0">
              <a:solidFill>
                <a:schemeClr val="accent5">
                  <a:lumMod val="7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6" y="3579862"/>
            <a:ext cx="1229955" cy="12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I</a:t>
            </a:r>
            <a:r>
              <a:rPr lang="id-ID" altLang="ko-KR" dirty="0" smtClean="0"/>
              <a:t>MPLEMENTASI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sz="2000" dirty="0" smtClean="0"/>
              <a:t>AKSI PERUBAHAN</a:t>
            </a:r>
            <a:endParaRPr lang="en-US" altLang="ko-KR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1059582"/>
            <a:ext cx="9144000" cy="16137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30"/>
          <p:cNvSpPr/>
          <p:nvPr/>
        </p:nvSpPr>
        <p:spPr>
          <a:xfrm>
            <a:off x="971600" y="1347614"/>
            <a:ext cx="643553" cy="64167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5304374" y="1419622"/>
            <a:ext cx="695600" cy="69174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7355746" y="1419622"/>
            <a:ext cx="672638" cy="6296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3376724" y="1311919"/>
            <a:ext cx="484616" cy="92200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221171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PERENCANAAN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3628" y="2211710"/>
            <a:ext cx="1533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PELAKSANAAN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2222743"/>
            <a:ext cx="1841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PENGORGANISASIAN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185" y="2211710"/>
            <a:ext cx="133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MONITORING EVALUASI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787774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Pedoman</a:t>
            </a:r>
            <a:r>
              <a:rPr lang="id-ID" sz="1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</a:t>
            </a:r>
            <a:r>
              <a:rPr lang="id-ID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Bentuk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tim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efektif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Identifikasi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sumberdaya</a:t>
            </a:r>
            <a:endParaRPr lang="en-US" sz="16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latin typeface="Open Sans" panose="020B0606030504020204" pitchFamily="34" charset="0"/>
                <a:ea typeface="ＭＳ Ｐゴシック" charset="0"/>
                <a:cs typeface="Arial" panose="020B0604020202020204" pitchFamily="34" charset="0"/>
              </a:rPr>
              <a:t>Susun</a:t>
            </a:r>
            <a:r>
              <a:rPr lang="en-US" sz="1600" dirty="0">
                <a:latin typeface="Open Sans" panose="020B0606030504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Open Sans" panose="020B0606030504020204" pitchFamily="34" charset="0"/>
                <a:ea typeface="ＭＳ Ｐゴシック" charset="0"/>
                <a:cs typeface="Arial" panose="020B0604020202020204" pitchFamily="34" charset="0"/>
              </a:rPr>
              <a:t>jadwa</a:t>
            </a:r>
            <a:r>
              <a:rPr lang="id-ID" sz="1600" dirty="0">
                <a:latin typeface="Open Sans" panose="020B0606030504020204" pitchFamily="34" charset="0"/>
                <a:ea typeface="ＭＳ Ｐゴシック" charset="0"/>
                <a:cs typeface="Arial" panose="020B0604020202020204" pitchFamily="34" charset="0"/>
              </a:rPr>
              <a:t>l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0722" y="2783706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Identifikasi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urutan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kegiatan</a:t>
            </a: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id-ID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Koordinasi dengan stakeholder</a:t>
            </a: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id-ID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Meminta dukungan dan komitmen dari stakeholder</a:t>
            </a: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Tepati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waktu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pelaksanaan</a:t>
            </a: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Identifikasi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potensi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kendala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alternatif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3628" y="2842939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id-ID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Selalu menjaga kekompakan tim</a:t>
            </a: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id-ID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Komunikasi dengan mentor</a:t>
            </a: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id-ID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Uji coba aplikasi yang efektif </a:t>
            </a: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id-ID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Pelatihan operator</a:t>
            </a: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2240" y="285978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Lakukan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monitoring </a:t>
            </a: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Kenali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penyimpangan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waktu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pelaksanaan</a:t>
            </a: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Segera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atasi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kendala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timbul</a:t>
            </a: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19063" indent="-119063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Lakukan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uji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coba</a:t>
            </a:r>
            <a:r>
              <a:rPr lang="en-US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id-ID" sz="12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inovasi </a:t>
            </a:r>
            <a:r>
              <a:rPr lang="id-ID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aplikasi</a:t>
            </a:r>
            <a:endParaRPr lang="en-US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>
          <a:xfrm>
            <a:off x="1249719" y="0"/>
            <a:ext cx="7894281" cy="5143500"/>
          </a:xfrm>
        </p:spPr>
      </p:pic>
      <p:sp>
        <p:nvSpPr>
          <p:cNvPr id="9" name="Rectangle 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63960" y="555526"/>
            <a:ext cx="2606782" cy="8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62" tIns="22859" rIns="45662" bIns="22859">
            <a:spAutoFit/>
          </a:bodyPr>
          <a:lstStyle/>
          <a:p>
            <a:pPr defTabSz="1086639">
              <a:lnSpc>
                <a:spcPct val="200000"/>
              </a:lnSpc>
            </a:pP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Mempengaruhi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086639"/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empengaruhi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orang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mencari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dukungan</a:t>
            </a: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Stakeholder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63959" y="1419622"/>
            <a:ext cx="2606780" cy="8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62" tIns="22859" rIns="45662" bIns="22859">
            <a:spAutoFit/>
          </a:bodyPr>
          <a:lstStyle/>
          <a:p>
            <a:pPr defTabSz="1086639">
              <a:lnSpc>
                <a:spcPct val="200000"/>
              </a:lnSpc>
            </a:pP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Timwork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086639"/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embentuk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bekerja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dalam</a:t>
            </a: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timwork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yang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efektif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364020" y="2283718"/>
            <a:ext cx="2630464" cy="8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62" tIns="22859" rIns="45662" bIns="22859">
            <a:spAutoFit/>
          </a:bodyPr>
          <a:lstStyle/>
          <a:p>
            <a:pPr defTabSz="1086639">
              <a:lnSpc>
                <a:spcPct val="200000"/>
              </a:lnSpc>
            </a:pP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Pendayagunaan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086639"/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ndayagunakan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sumberdaya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secara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efektif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efisien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364020" y="3147814"/>
            <a:ext cx="2630464" cy="8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62" tIns="22859" rIns="45662" bIns="22859">
            <a:spAutoFit/>
          </a:bodyPr>
          <a:lstStyle/>
          <a:p>
            <a:pPr defTabSz="1086639">
              <a:lnSpc>
                <a:spcPct val="200000"/>
              </a:lnSpc>
            </a:pP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Pengendalian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086639"/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nciptakan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pengendalian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yang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efektif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2385" y="1563638"/>
            <a:ext cx="716318" cy="540321"/>
          </a:xfrm>
          <a:prstGeom prst="ellipse">
            <a:avLst/>
          </a:prstGeom>
          <a:solidFill>
            <a:srgbClr val="2C83B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93" tIns="34289" rIns="68493" bIns="34289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ontAwesome" pitchFamily="2" charset="0"/>
              </a:rPr>
              <a:t></a:t>
            </a:r>
            <a:endParaRPr lang="en-US" sz="3000" dirty="0">
              <a:solidFill>
                <a:schemeClr val="bg1"/>
              </a:solidFill>
              <a:latin typeface="Sosa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2385" y="699542"/>
            <a:ext cx="716318" cy="540321"/>
          </a:xfrm>
          <a:prstGeom prst="ellipse">
            <a:avLst/>
          </a:prstGeom>
          <a:solidFill>
            <a:srgbClr val="1F608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93" tIns="34289" rIns="68493" bIns="34289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ontAwesome" pitchFamily="2" charset="0"/>
              </a:rPr>
              <a:t></a:t>
            </a:r>
            <a:endParaRPr lang="en-US" sz="3000" dirty="0">
              <a:solidFill>
                <a:schemeClr val="bg1"/>
              </a:solidFill>
              <a:latin typeface="Sosa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2385" y="3219822"/>
            <a:ext cx="716318" cy="540321"/>
          </a:xfrm>
          <a:prstGeom prst="ellipse">
            <a:avLst/>
          </a:prstGeom>
          <a:solidFill>
            <a:srgbClr val="7BB9E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93" tIns="34289" rIns="68493" bIns="34289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ontAwesome" pitchFamily="2" charset="0"/>
              </a:rPr>
              <a:t></a:t>
            </a:r>
            <a:endParaRPr lang="en-US" sz="3000" dirty="0">
              <a:solidFill>
                <a:schemeClr val="bg1"/>
              </a:solidFill>
              <a:latin typeface="Sosa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385" y="2427734"/>
            <a:ext cx="716318" cy="540321"/>
          </a:xfrm>
          <a:prstGeom prst="ellipse">
            <a:avLst/>
          </a:prstGeom>
          <a:solidFill>
            <a:srgbClr val="4299D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93" tIns="34289" rIns="68493" bIns="34289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ontAwesome" pitchFamily="2" charset="0"/>
              </a:rPr>
              <a:t></a:t>
            </a:r>
            <a:endParaRPr lang="en-US" sz="3000" dirty="0">
              <a:solidFill>
                <a:schemeClr val="bg1"/>
              </a:solidFill>
              <a:latin typeface="Sosa" pitchFamily="2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355034" y="3939902"/>
            <a:ext cx="3144958" cy="103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62" tIns="22859" rIns="45662" bIns="22859">
            <a:spAutoFit/>
          </a:bodyPr>
          <a:lstStyle/>
          <a:p>
            <a:pPr defTabSz="1086639">
              <a:lnSpc>
                <a:spcPct val="200000"/>
              </a:lnSpc>
            </a:pP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Stabilisator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086639"/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Kemampuan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menciptakan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suasana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organisasi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yang 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kondusif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proses</a:t>
            </a: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berjalannya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suatu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perubahan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3400" y="4083918"/>
            <a:ext cx="716318" cy="540321"/>
          </a:xfrm>
          <a:prstGeom prst="ellipse">
            <a:avLst/>
          </a:prstGeom>
          <a:solidFill>
            <a:srgbClr val="7BB9E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93" tIns="34289" rIns="68493" bIns="34289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ontAwesome" pitchFamily="2" charset="0"/>
              </a:rPr>
              <a:t></a:t>
            </a:r>
            <a:endParaRPr lang="en-US" sz="3000" dirty="0">
              <a:solidFill>
                <a:schemeClr val="bg1"/>
              </a:solidFill>
              <a:latin typeface="Sosa" pitchFamily="2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-671944" y="114300"/>
            <a:ext cx="5929744" cy="43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883" tIns="30479" rIns="60883" bIns="30479">
            <a:spAutoFit/>
          </a:bodyPr>
          <a:lstStyle/>
          <a:p>
            <a:pPr algn="ctr" defTabSz="1448816">
              <a:defRPr/>
            </a:pPr>
            <a:r>
              <a:rPr lang="id-ID" sz="2400" spc="-200" dirty="0" smtClean="0">
                <a:solidFill>
                  <a:schemeClr val="accent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itchFamily="34" charset="0"/>
              </a:rPr>
              <a:t>MOBILISASI  SDM</a:t>
            </a:r>
            <a:endParaRPr lang="en-CA" sz="2400" spc="-200" dirty="0" smtClean="0">
              <a:solidFill>
                <a:schemeClr val="accent1">
                  <a:lumMod val="7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3601211"/>
            <a:ext cx="1152128" cy="1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ko-KR" dirty="0" smtClean="0"/>
              <a:t>STAKEHOLDER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76" y="627534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dirty="0" smtClean="0"/>
              <a:t>SEBELUM AKSI PERUBAHAN</a:t>
            </a:r>
            <a:endParaRPr lang="en-US" altLang="ko-KR" dirty="0"/>
          </a:p>
        </p:txBody>
      </p:sp>
      <p:sp>
        <p:nvSpPr>
          <p:cNvPr id="4" name="Up Arrow 3"/>
          <p:cNvSpPr/>
          <p:nvPr/>
        </p:nvSpPr>
        <p:spPr>
          <a:xfrm>
            <a:off x="3942023" y="1059582"/>
            <a:ext cx="1224136" cy="1495864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Up Arrow 5"/>
          <p:cNvSpPr/>
          <p:nvPr/>
        </p:nvSpPr>
        <p:spPr>
          <a:xfrm rot="5400000">
            <a:off x="5010754" y="2123471"/>
            <a:ext cx="1224136" cy="1495864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3942023" y="3219822"/>
            <a:ext cx="1224136" cy="1495864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Up Arrow 7"/>
          <p:cNvSpPr/>
          <p:nvPr/>
        </p:nvSpPr>
        <p:spPr>
          <a:xfrm rot="16200000">
            <a:off x="2871780" y="2123471"/>
            <a:ext cx="1224136" cy="1495864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8666" y="2584021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794" y="1225485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cs typeface="Arial" pitchFamily="34" charset="0"/>
              </a:rPr>
              <a:t>P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6922" y="2579014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7793" y="3843511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4980388" y="2736889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6"/>
          <p:cNvSpPr/>
          <p:nvPr/>
        </p:nvSpPr>
        <p:spPr>
          <a:xfrm rot="2700000">
            <a:off x="3848812" y="2673969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Pie 24"/>
          <p:cNvSpPr/>
          <p:nvPr/>
        </p:nvSpPr>
        <p:spPr>
          <a:xfrm>
            <a:off x="4403081" y="3316324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/>
          <p:nvPr/>
        </p:nvSpPr>
        <p:spPr>
          <a:xfrm>
            <a:off x="4403081" y="2084727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30435" y="3618681"/>
            <a:ext cx="2493493" cy="897285"/>
            <a:chOff x="1062658" y="3986014"/>
            <a:chExt cx="1728192" cy="897285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APATHETICS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lvl="0" indent="-166688">
                <a:buFont typeface="Bookman Old Style"/>
                <a:buChar char="-"/>
              </a:pPr>
              <a:r>
                <a:rPr lang="en-US" sz="12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Calibri"/>
                  <a:cs typeface="Arial"/>
                </a:rPr>
                <a:t>Oparetor</a:t>
              </a:r>
              <a:r>
                <a:rPr lang="en-US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Calibri"/>
                  <a:cs typeface="Arial"/>
                </a:rPr>
                <a:t> </a:t>
              </a:r>
              <a:r>
                <a:rPr lang="id-ID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Calibri"/>
                  <a:cs typeface="Arial"/>
                </a:rPr>
                <a:t>Sekolah </a:t>
              </a:r>
              <a:r>
                <a:rPr lang="en-US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Calibri"/>
                  <a:cs typeface="Arial"/>
                </a:rPr>
                <a:t>A (+/- 2)</a:t>
              </a:r>
              <a:endParaRPr lang="en-US" sz="1200" dirty="0">
                <a:latin typeface="+mj-lt"/>
                <a:ea typeface="Calibri"/>
                <a:cs typeface="Arial"/>
              </a:endParaRPr>
            </a:p>
            <a:p>
              <a:pPr marL="177800" lvl="0" indent="-166688">
                <a:buFont typeface="Bookman Old Style"/>
                <a:buChar char="-"/>
              </a:pPr>
              <a:r>
                <a:rPr lang="id-ID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Calibri"/>
                  <a:cs typeface="Arial"/>
                </a:rPr>
                <a:t> KORWIL </a:t>
              </a:r>
              <a:r>
                <a:rPr lang="en-US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Calibri"/>
                  <a:cs typeface="Arial"/>
                </a:rPr>
                <a:t>(+/- 2)</a:t>
              </a:r>
              <a:endParaRPr lang="en-US" sz="1200" dirty="0">
                <a:latin typeface="+mj-lt"/>
                <a:ea typeface="Calibri"/>
                <a:cs typeface="Arial"/>
              </a:endParaRPr>
            </a:p>
            <a:p>
              <a:pPr marL="177800" lvl="0" indent="-166688">
                <a:buFont typeface="Bookman Old Style"/>
                <a:buChar char="-"/>
              </a:pPr>
              <a:r>
                <a:rPr lang="id-ID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+mj-lt"/>
                  <a:ea typeface="Calibri"/>
                  <a:cs typeface="Arial"/>
                </a:rPr>
                <a:t> Pegawai/Staf Disdik (+/-2)</a:t>
              </a:r>
              <a:endParaRPr lang="en-US" sz="1200" dirty="0">
                <a:latin typeface="+mj-lt"/>
                <a:ea typeface="Calibri"/>
                <a:cs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87121" y="2422760"/>
            <a:ext cx="2549375" cy="1192750"/>
            <a:chOff x="1062658" y="3986014"/>
            <a:chExt cx="1766923" cy="1192750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DEFENDERS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36968"/>
              <a:ext cx="1766923" cy="94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lvl="0" indent="-166688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 err="1">
                  <a:latin typeface="Bookman Old Style"/>
                  <a:ea typeface="Calibri"/>
                  <a:cs typeface="Arial"/>
                </a:rPr>
                <a:t>Kasubbag</a:t>
              </a:r>
              <a:r>
                <a:rPr lang="en-US" sz="1200" dirty="0">
                  <a:latin typeface="Bookman Old Style"/>
                  <a:ea typeface="Calibri"/>
                  <a:cs typeface="Arial"/>
                </a:rPr>
                <a:t> Program D (++7)</a:t>
              </a:r>
              <a:endParaRPr lang="en-US" sz="1600" dirty="0">
                <a:latin typeface="Times New Roman"/>
                <a:ea typeface="Calibri"/>
                <a:cs typeface="Arial"/>
              </a:endParaRPr>
            </a:p>
            <a:p>
              <a:pPr marL="177800" lvl="0" indent="-166688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 err="1">
                  <a:latin typeface="Bookman Old Style"/>
                  <a:ea typeface="Calibri"/>
                  <a:cs typeface="Arial"/>
                </a:rPr>
                <a:t>Kasubbag</a:t>
              </a:r>
              <a:r>
                <a:rPr lang="en-US" sz="1200" dirty="0">
                  <a:latin typeface="Bookman Old Style"/>
                  <a:ea typeface="Calibri"/>
                  <a:cs typeface="Arial"/>
                </a:rPr>
                <a:t> </a:t>
              </a:r>
              <a:r>
                <a:rPr lang="en-US" sz="1200" dirty="0" err="1">
                  <a:latin typeface="Bookman Old Style"/>
                  <a:ea typeface="Calibri"/>
                  <a:cs typeface="Arial"/>
                </a:rPr>
                <a:t>Keuangan</a:t>
              </a:r>
              <a:r>
                <a:rPr lang="en-US" sz="1200" dirty="0">
                  <a:latin typeface="Bookman Old Style"/>
                  <a:ea typeface="Calibri"/>
                  <a:cs typeface="Arial"/>
                </a:rPr>
                <a:t> D (++7)</a:t>
              </a:r>
              <a:endParaRPr lang="en-US" sz="1600" dirty="0">
                <a:latin typeface="Times New Roman"/>
                <a:ea typeface="Calibri"/>
                <a:cs typeface="Arial"/>
              </a:endParaRPr>
            </a:p>
            <a:p>
              <a:pPr marL="177800" lvl="0" indent="-166688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 err="1">
                  <a:latin typeface="Bookman Old Style"/>
                  <a:ea typeface="Calibri"/>
                  <a:cs typeface="Arial"/>
                </a:rPr>
                <a:t>Peng</a:t>
              </a:r>
              <a:r>
                <a:rPr lang="id-ID" sz="1200" dirty="0">
                  <a:latin typeface="Bookman Old Style"/>
                  <a:ea typeface="Calibri"/>
                  <a:cs typeface="Arial"/>
                </a:rPr>
                <a:t>elola Dokumen</a:t>
              </a:r>
              <a:r>
                <a:rPr lang="en-US" sz="1200" dirty="0">
                  <a:latin typeface="Bookman Old Style"/>
                  <a:ea typeface="Calibri"/>
                  <a:cs typeface="Arial"/>
                </a:rPr>
                <a:t> D (++7)</a:t>
              </a:r>
              <a:endParaRPr lang="en-US" sz="1600" dirty="0">
                <a:latin typeface="Times New Roman"/>
                <a:ea typeface="Calibri"/>
                <a:cs typeface="Arial"/>
              </a:endParaRPr>
            </a:p>
            <a:p>
              <a:pPr marL="177800" lvl="0" indent="-166688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>
                  <a:latin typeface="Bookman Old Style"/>
                  <a:ea typeface="Calibri"/>
                  <a:cs typeface="Arial"/>
                </a:rPr>
                <a:t>Staff </a:t>
              </a:r>
              <a:r>
                <a:rPr lang="en-US" sz="1200" dirty="0" err="1">
                  <a:latin typeface="Bookman Old Style"/>
                  <a:ea typeface="Calibri"/>
                  <a:cs typeface="Arial"/>
                </a:rPr>
                <a:t>Umpeg</a:t>
              </a:r>
              <a:r>
                <a:rPr lang="en-US" sz="1200" dirty="0">
                  <a:latin typeface="Bookman Old Style"/>
                  <a:ea typeface="Calibri"/>
                  <a:cs typeface="Arial"/>
                </a:rPr>
                <a:t> D (+++9)</a:t>
              </a:r>
              <a:endParaRPr lang="en-US" sz="1600" dirty="0">
                <a:latin typeface="Times New Roman"/>
                <a:ea typeface="Calibri"/>
                <a:cs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2363" y="1842406"/>
            <a:ext cx="2493493" cy="1377416"/>
            <a:chOff x="1062658" y="3986014"/>
            <a:chExt cx="1728192" cy="1377416"/>
          </a:xfrm>
        </p:grpSpPr>
        <p:sp>
          <p:nvSpPr>
            <p:cNvPr id="24" name="TextBox 2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LATENS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2658" y="4236968"/>
              <a:ext cx="1728192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 err="1">
                  <a:ea typeface="Calibri"/>
                  <a:cs typeface="Times New Roman"/>
                </a:rPr>
                <a:t>Kabid</a:t>
              </a:r>
              <a:r>
                <a:rPr lang="en-US" sz="1200" dirty="0">
                  <a:ea typeface="Calibri"/>
                  <a:cs typeface="Times New Roman"/>
                </a:rPr>
                <a:t> </a:t>
              </a:r>
              <a:r>
                <a:rPr lang="id-ID" sz="1200" dirty="0">
                  <a:ea typeface="Calibri"/>
                  <a:cs typeface="Times New Roman"/>
                </a:rPr>
                <a:t>DIKDAS</a:t>
              </a:r>
              <a:r>
                <a:rPr lang="en-US" sz="1200" dirty="0">
                  <a:ea typeface="Calibri"/>
                  <a:cs typeface="Times New Roman"/>
                </a:rPr>
                <a:t> L (++5)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 err="1">
                  <a:ea typeface="Calibri"/>
                  <a:cs typeface="Times New Roman"/>
                </a:rPr>
                <a:t>Kabid</a:t>
              </a:r>
              <a:r>
                <a:rPr lang="en-US" sz="1200" dirty="0">
                  <a:ea typeface="Calibri"/>
                  <a:cs typeface="Times New Roman"/>
                </a:rPr>
                <a:t> </a:t>
              </a:r>
              <a:r>
                <a:rPr lang="id-ID" sz="1200" dirty="0">
                  <a:ea typeface="Calibri"/>
                  <a:cs typeface="Times New Roman"/>
                </a:rPr>
                <a:t>SARPRAS</a:t>
              </a:r>
              <a:r>
                <a:rPr lang="en-US" sz="1200" dirty="0">
                  <a:ea typeface="Calibri"/>
                  <a:cs typeface="Times New Roman"/>
                </a:rPr>
                <a:t> L (++5)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 err="1">
                  <a:ea typeface="Calibri"/>
                  <a:cs typeface="Times New Roman"/>
                </a:rPr>
                <a:t>Kabid</a:t>
              </a:r>
              <a:r>
                <a:rPr lang="en-US" sz="1200" dirty="0">
                  <a:ea typeface="Calibri"/>
                  <a:cs typeface="Times New Roman"/>
                </a:rPr>
                <a:t> </a:t>
              </a:r>
              <a:r>
                <a:rPr lang="id-ID" sz="1200" dirty="0">
                  <a:ea typeface="Calibri"/>
                  <a:cs typeface="Times New Roman"/>
                </a:rPr>
                <a:t>GTK</a:t>
              </a:r>
              <a:r>
                <a:rPr lang="en-US" sz="1200" dirty="0">
                  <a:ea typeface="Calibri"/>
                  <a:cs typeface="Times New Roman"/>
                </a:rPr>
                <a:t> L (++5)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id-ID" sz="1200" dirty="0">
                  <a:ea typeface="Calibri"/>
                  <a:cs typeface="Times New Roman"/>
                </a:rPr>
                <a:t>Kabid PAUD L (++5)</a:t>
              </a:r>
              <a:endParaRPr lang="en-US" sz="1200" dirty="0">
                <a:ea typeface="Calibri"/>
                <a:cs typeface="Times New Roman"/>
              </a:endParaRPr>
            </a:p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09795" y="918716"/>
            <a:ext cx="2493493" cy="897285"/>
            <a:chOff x="1062658" y="3986014"/>
            <a:chExt cx="1728192" cy="897285"/>
          </a:xfrm>
        </p:grpSpPr>
        <p:sp>
          <p:nvSpPr>
            <p:cNvPr id="27" name="TextBox 2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PROMOTORS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dirty="0" err="1">
                  <a:solidFill>
                    <a:srgbClr val="000000"/>
                  </a:solidFill>
                  <a:latin typeface="Bookman Old Style"/>
                  <a:ea typeface="Times New Roman"/>
                </a:rPr>
                <a:t>Kepala</a:t>
              </a:r>
              <a:r>
                <a:rPr lang="en-US" sz="1200" dirty="0">
                  <a:solidFill>
                    <a:srgbClr val="000000"/>
                  </a:solidFill>
                  <a:latin typeface="Bookman Old Style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Bookman Old Style"/>
                  <a:ea typeface="Times New Roman"/>
                </a:rPr>
                <a:t>Dinas</a:t>
              </a:r>
              <a:r>
                <a:rPr lang="en-US" sz="1200" dirty="0">
                  <a:solidFill>
                    <a:srgbClr val="000000"/>
                  </a:solidFill>
                  <a:latin typeface="Bookman Old Style"/>
                  <a:ea typeface="Times New Roman"/>
                </a:rPr>
                <a:t> P (+++9)</a:t>
              </a:r>
              <a:endParaRPr lang="en-US" sz="1200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 err="1">
                  <a:solidFill>
                    <a:srgbClr val="000000"/>
                  </a:solidFill>
                  <a:latin typeface="Bookman Old Style"/>
                  <a:ea typeface="Times New Roman"/>
                </a:rPr>
                <a:t>Sekretaris</a:t>
              </a:r>
              <a:r>
                <a:rPr lang="en-US" sz="1200" dirty="0">
                  <a:solidFill>
                    <a:srgbClr val="000000"/>
                  </a:solidFill>
                  <a:latin typeface="Bookman Old Style"/>
                  <a:ea typeface="Times New Roman"/>
                </a:rPr>
                <a:t> P (+++9)</a:t>
              </a:r>
              <a:endParaRPr lang="en-US" sz="1200" dirty="0">
                <a:latin typeface="Times New Roman"/>
                <a:ea typeface="Times New Roman"/>
              </a:endParaRPr>
            </a:p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5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ko-KR" dirty="0" smtClean="0"/>
              <a:t>STAKEHOLDER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76" y="627534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dirty="0" smtClean="0"/>
              <a:t>SETELAH AKSI PERUBAHAN</a:t>
            </a:r>
            <a:endParaRPr lang="en-US" altLang="ko-KR" dirty="0"/>
          </a:p>
        </p:txBody>
      </p:sp>
      <p:sp>
        <p:nvSpPr>
          <p:cNvPr id="4" name="Up Arrow 3"/>
          <p:cNvSpPr/>
          <p:nvPr/>
        </p:nvSpPr>
        <p:spPr>
          <a:xfrm>
            <a:off x="3942023" y="1059582"/>
            <a:ext cx="1224136" cy="1495864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Up Arrow 5"/>
          <p:cNvSpPr/>
          <p:nvPr/>
        </p:nvSpPr>
        <p:spPr>
          <a:xfrm rot="5400000">
            <a:off x="5010754" y="2123471"/>
            <a:ext cx="1224136" cy="1495864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3942023" y="3181722"/>
            <a:ext cx="1224136" cy="1495864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Up Arrow 7"/>
          <p:cNvSpPr/>
          <p:nvPr/>
        </p:nvSpPr>
        <p:spPr>
          <a:xfrm rot="16200000">
            <a:off x="2871780" y="2123471"/>
            <a:ext cx="1224136" cy="1495864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8666" y="2584021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794" y="1225485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cs typeface="Arial" pitchFamily="34" charset="0"/>
              </a:rPr>
              <a:t>P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6922" y="2579014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7793" y="3843511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4980388" y="2736889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6"/>
          <p:cNvSpPr/>
          <p:nvPr/>
        </p:nvSpPr>
        <p:spPr>
          <a:xfrm rot="2700000">
            <a:off x="3848812" y="2673969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Pie 24"/>
          <p:cNvSpPr/>
          <p:nvPr/>
        </p:nvSpPr>
        <p:spPr>
          <a:xfrm>
            <a:off x="4403081" y="3316324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/>
          <p:nvPr/>
        </p:nvSpPr>
        <p:spPr>
          <a:xfrm>
            <a:off x="4403081" y="2084727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30435" y="3618681"/>
            <a:ext cx="2493493" cy="527953"/>
            <a:chOff x="1062658" y="3986014"/>
            <a:chExt cx="1728192" cy="527953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APATHETICS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lvl="0" indent="-166688">
                <a:buFont typeface="Bookman Old Style"/>
                <a:buChar char="-"/>
              </a:pPr>
              <a:endParaRPr lang="en-US" sz="1200" dirty="0">
                <a:latin typeface="+mj-lt"/>
                <a:ea typeface="Calibri"/>
                <a:cs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87121" y="2499742"/>
            <a:ext cx="2549375" cy="2029903"/>
            <a:chOff x="1062658" y="3986014"/>
            <a:chExt cx="1766923" cy="2029903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DEFENDERS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36968"/>
              <a:ext cx="1766923" cy="1778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lvl="0" indent="-166688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 err="1">
                  <a:latin typeface="Bookman Old Style"/>
                  <a:ea typeface="Calibri"/>
                  <a:cs typeface="Arial"/>
                </a:rPr>
                <a:t>Kasubbag</a:t>
              </a:r>
              <a:r>
                <a:rPr lang="en-US" sz="1200" dirty="0">
                  <a:latin typeface="Bookman Old Style"/>
                  <a:ea typeface="Calibri"/>
                  <a:cs typeface="Arial"/>
                </a:rPr>
                <a:t> Program D (++7)</a:t>
              </a:r>
              <a:endParaRPr lang="en-US" sz="1600" dirty="0">
                <a:latin typeface="Times New Roman"/>
                <a:ea typeface="Calibri"/>
                <a:cs typeface="Arial"/>
              </a:endParaRPr>
            </a:p>
            <a:p>
              <a:pPr marL="177800" lvl="0" indent="-166688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 err="1">
                  <a:latin typeface="Bookman Old Style"/>
                  <a:ea typeface="Calibri"/>
                  <a:cs typeface="Arial"/>
                </a:rPr>
                <a:t>Kasubbag</a:t>
              </a:r>
              <a:r>
                <a:rPr lang="en-US" sz="1200" dirty="0">
                  <a:latin typeface="Bookman Old Style"/>
                  <a:ea typeface="Calibri"/>
                  <a:cs typeface="Arial"/>
                </a:rPr>
                <a:t> </a:t>
              </a:r>
              <a:r>
                <a:rPr lang="en-US" sz="1200" dirty="0" err="1">
                  <a:latin typeface="Bookman Old Style"/>
                  <a:ea typeface="Calibri"/>
                  <a:cs typeface="Arial"/>
                </a:rPr>
                <a:t>Keuangan</a:t>
              </a:r>
              <a:r>
                <a:rPr lang="en-US" sz="1200" dirty="0">
                  <a:latin typeface="Bookman Old Style"/>
                  <a:ea typeface="Calibri"/>
                  <a:cs typeface="Arial"/>
                </a:rPr>
                <a:t> D (++7)</a:t>
              </a:r>
              <a:endParaRPr lang="en-US" sz="1600" dirty="0">
                <a:latin typeface="Times New Roman"/>
                <a:ea typeface="Calibri"/>
                <a:cs typeface="Arial"/>
              </a:endParaRPr>
            </a:p>
            <a:p>
              <a:pPr marL="177800" lvl="0" indent="-166688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 err="1">
                  <a:latin typeface="Bookman Old Style"/>
                  <a:ea typeface="Calibri"/>
                  <a:cs typeface="Arial"/>
                </a:rPr>
                <a:t>Peng</a:t>
              </a:r>
              <a:r>
                <a:rPr lang="id-ID" sz="1200" dirty="0">
                  <a:latin typeface="Bookman Old Style"/>
                  <a:ea typeface="Calibri"/>
                  <a:cs typeface="Arial"/>
                </a:rPr>
                <a:t>elola Dokumen</a:t>
              </a:r>
              <a:r>
                <a:rPr lang="en-US" sz="1200" dirty="0">
                  <a:latin typeface="Bookman Old Style"/>
                  <a:ea typeface="Calibri"/>
                  <a:cs typeface="Arial"/>
                </a:rPr>
                <a:t> D (++7)</a:t>
              </a:r>
              <a:endParaRPr lang="en-US" sz="1600" dirty="0">
                <a:latin typeface="Times New Roman"/>
                <a:ea typeface="Calibri"/>
                <a:cs typeface="Arial"/>
              </a:endParaRPr>
            </a:p>
            <a:p>
              <a:pPr marL="177800" lvl="0" indent="-166688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r>
                <a:rPr lang="en-US" sz="1200" dirty="0">
                  <a:latin typeface="Bookman Old Style"/>
                  <a:ea typeface="Calibri"/>
                  <a:cs typeface="Arial"/>
                </a:rPr>
                <a:t>Staff </a:t>
              </a:r>
              <a:r>
                <a:rPr lang="en-US" sz="1200" dirty="0" err="1">
                  <a:latin typeface="Bookman Old Style"/>
                  <a:ea typeface="Calibri"/>
                  <a:cs typeface="Arial"/>
                </a:rPr>
                <a:t>Umpeg</a:t>
              </a:r>
              <a:r>
                <a:rPr lang="en-US" sz="1200" dirty="0">
                  <a:latin typeface="Bookman Old Style"/>
                  <a:ea typeface="Calibri"/>
                  <a:cs typeface="Arial"/>
                </a:rPr>
                <a:t> D (+++9</a:t>
              </a:r>
              <a:r>
                <a:rPr lang="en-US" sz="1200" dirty="0" smtClean="0">
                  <a:latin typeface="Bookman Old Style"/>
                  <a:ea typeface="Calibri"/>
                  <a:cs typeface="Arial"/>
                </a:rPr>
                <a:t>)</a:t>
              </a:r>
              <a:endParaRPr lang="id-ID" sz="1200" dirty="0" smtClean="0">
                <a:latin typeface="Bookman Old Style"/>
                <a:ea typeface="Calibri"/>
                <a:cs typeface="Arial"/>
              </a:endParaRPr>
            </a:p>
            <a:p>
              <a:pPr marL="177800" lvl="0" indent="-166688">
                <a:buFont typeface="Bookman Old Style"/>
                <a:buChar char="-"/>
              </a:pPr>
              <a:r>
                <a:rPr lang="en-US" sz="12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Oparetor</a:t>
              </a:r>
              <a:r>
                <a:rPr lang="en-US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 </a:t>
              </a:r>
              <a:r>
                <a:rPr lang="id-ID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Sekolah </a:t>
              </a:r>
              <a:r>
                <a:rPr lang="en-US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A 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(+</a:t>
              </a:r>
              <a:r>
                <a:rPr lang="id-ID" sz="12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+5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)</a:t>
              </a:r>
              <a:endParaRPr lang="en-US" sz="1200" dirty="0">
                <a:latin typeface="Book Antiqua" pitchFamily="18" charset="0"/>
                <a:ea typeface="Calibri"/>
                <a:cs typeface="Arial"/>
              </a:endParaRPr>
            </a:p>
            <a:p>
              <a:pPr marL="177800" lvl="0" indent="-166688">
                <a:buFont typeface="Bookman Old Style"/>
                <a:buChar char="-"/>
              </a:pPr>
              <a:r>
                <a:rPr lang="id-ID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 KORWIL </a:t>
              </a:r>
              <a:r>
                <a:rPr lang="en-US" sz="12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(+</a:t>
              </a:r>
              <a:r>
                <a:rPr lang="id-ID" sz="12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+5</a:t>
              </a:r>
              <a:endParaRPr lang="en-US" sz="1200" dirty="0">
                <a:latin typeface="Book Antiqua" pitchFamily="18" charset="0"/>
                <a:ea typeface="Calibri"/>
                <a:cs typeface="Arial"/>
              </a:endParaRPr>
            </a:p>
            <a:p>
              <a:pPr marL="177800" lvl="0" indent="-166688">
                <a:buFont typeface="Bookman Old Style"/>
                <a:buChar char="-"/>
              </a:pPr>
              <a:r>
                <a:rPr lang="id-ID" sz="12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 Pegawai/Staf Disdik </a:t>
              </a:r>
              <a:r>
                <a:rPr lang="id-ID" sz="12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  <a:ea typeface="Calibri"/>
                  <a:cs typeface="Arial"/>
                </a:rPr>
                <a:t>(++5)</a:t>
              </a:r>
              <a:endParaRPr lang="en-US" sz="1200" dirty="0">
                <a:latin typeface="Book Antiqua" pitchFamily="18" charset="0"/>
                <a:ea typeface="Calibri"/>
                <a:cs typeface="Arial"/>
              </a:endParaRPr>
            </a:p>
            <a:p>
              <a:pPr marL="177800" lvl="0" indent="-166688">
                <a:lnSpc>
                  <a:spcPct val="115000"/>
                </a:lnSpc>
                <a:spcAft>
                  <a:spcPts val="0"/>
                </a:spcAft>
                <a:buFont typeface="Bookman Old Style"/>
                <a:buChar char="-"/>
              </a:pPr>
              <a:endParaRPr lang="en-US" sz="1600" dirty="0">
                <a:latin typeface="Times New Roman"/>
                <a:ea typeface="Calibri"/>
                <a:cs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2363" y="1842406"/>
            <a:ext cx="2493493" cy="527953"/>
            <a:chOff x="1062658" y="3986014"/>
            <a:chExt cx="1728192" cy="527953"/>
          </a:xfrm>
        </p:grpSpPr>
        <p:sp>
          <p:nvSpPr>
            <p:cNvPr id="24" name="TextBox 2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LATENS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2658" y="4236968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09795" y="918716"/>
            <a:ext cx="2493493" cy="1663648"/>
            <a:chOff x="1062658" y="3986014"/>
            <a:chExt cx="1728192" cy="1663648"/>
          </a:xfrm>
        </p:grpSpPr>
        <p:sp>
          <p:nvSpPr>
            <p:cNvPr id="27" name="TextBox 2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PROMOTORS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2658" y="4236968"/>
              <a:ext cx="1728192" cy="1412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Bookman Old Style"/>
                  <a:ea typeface="Times New Roman"/>
                </a:rPr>
                <a:t>Kepala</a:t>
              </a:r>
              <a:r>
                <a:rPr lang="en-US" sz="1200" dirty="0">
                  <a:solidFill>
                    <a:srgbClr val="000000"/>
                  </a:solidFill>
                  <a:latin typeface="Bookman Old Style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Bookman Old Style"/>
                  <a:ea typeface="Times New Roman"/>
                </a:rPr>
                <a:t>Dinas</a:t>
              </a:r>
              <a:r>
                <a:rPr lang="en-US" sz="1200" dirty="0">
                  <a:solidFill>
                    <a:srgbClr val="000000"/>
                  </a:solidFill>
                  <a:latin typeface="Bookman Old Style"/>
                  <a:ea typeface="Times New Roman"/>
                </a:rPr>
                <a:t> P (+++9)</a:t>
              </a:r>
              <a:endParaRPr lang="en-US" sz="1200" dirty="0">
                <a:latin typeface="Times New Roman"/>
                <a:ea typeface="Times New Roman"/>
              </a:endParaRPr>
            </a:p>
            <a:p>
              <a:pPr marL="171450" indent="-17145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Bookman Old Style"/>
                  <a:ea typeface="Times New Roman"/>
                </a:rPr>
                <a:t>Sekretaris</a:t>
              </a:r>
              <a:r>
                <a:rPr lang="en-US" sz="1200" dirty="0">
                  <a:solidFill>
                    <a:srgbClr val="000000"/>
                  </a:solidFill>
                  <a:latin typeface="Bookman Old Style"/>
                  <a:ea typeface="Times New Roman"/>
                </a:rPr>
                <a:t> P (+++</a:t>
              </a:r>
              <a:r>
                <a:rPr lang="en-US" sz="1200" dirty="0" smtClean="0">
                  <a:solidFill>
                    <a:srgbClr val="000000"/>
                  </a:solidFill>
                  <a:latin typeface="Bookman Old Style"/>
                  <a:ea typeface="Times New Roman"/>
                </a:rPr>
                <a:t>9)</a:t>
              </a:r>
              <a:endParaRPr lang="id-ID" sz="1200" dirty="0" smtClean="0">
                <a:latin typeface="Times New Roman"/>
                <a:ea typeface="Times New Roman"/>
              </a:endParaRPr>
            </a:p>
            <a:p>
              <a:pPr marL="171450" indent="-17145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200" dirty="0" err="1" smtClean="0">
                  <a:ea typeface="Calibri"/>
                  <a:cs typeface="Times New Roman"/>
                </a:rPr>
                <a:t>Kabid</a:t>
              </a:r>
              <a:r>
                <a:rPr lang="en-US" sz="1200" dirty="0" smtClean="0">
                  <a:ea typeface="Calibri"/>
                  <a:cs typeface="Times New Roman"/>
                </a:rPr>
                <a:t> </a:t>
              </a:r>
              <a:r>
                <a:rPr lang="id-ID" sz="1200" dirty="0">
                  <a:ea typeface="Calibri"/>
                  <a:cs typeface="Times New Roman"/>
                </a:rPr>
                <a:t>DIKDAS</a:t>
              </a:r>
              <a:r>
                <a:rPr lang="en-US" sz="1200" dirty="0">
                  <a:ea typeface="Calibri"/>
                  <a:cs typeface="Times New Roman"/>
                </a:rPr>
                <a:t> L </a:t>
              </a:r>
              <a:r>
                <a:rPr lang="en-US" sz="1200" dirty="0" smtClean="0">
                  <a:ea typeface="Calibri"/>
                  <a:cs typeface="Times New Roman"/>
                </a:rPr>
                <a:t>(++</a:t>
              </a:r>
              <a:r>
                <a:rPr lang="id-ID" sz="1200" dirty="0">
                  <a:ea typeface="Calibri"/>
                  <a:cs typeface="Times New Roman"/>
                </a:rPr>
                <a:t>7</a:t>
              </a:r>
              <a:r>
                <a:rPr lang="en-US" sz="1200" dirty="0" smtClean="0">
                  <a:ea typeface="Calibri"/>
                  <a:cs typeface="Times New Roman"/>
                </a:rPr>
                <a:t>)</a:t>
              </a:r>
              <a:endParaRPr lang="id-ID" sz="1200" dirty="0" smtClean="0">
                <a:ea typeface="Calibri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200" dirty="0" err="1" smtClean="0">
                  <a:ea typeface="Calibri"/>
                  <a:cs typeface="Times New Roman"/>
                </a:rPr>
                <a:t>Kabid</a:t>
              </a:r>
              <a:r>
                <a:rPr lang="en-US" sz="1200" dirty="0" smtClean="0">
                  <a:ea typeface="Calibri"/>
                  <a:cs typeface="Times New Roman"/>
                </a:rPr>
                <a:t> </a:t>
              </a:r>
              <a:r>
                <a:rPr lang="id-ID" sz="1200" dirty="0">
                  <a:ea typeface="Calibri"/>
                  <a:cs typeface="Times New Roman"/>
                </a:rPr>
                <a:t>SARPRAS</a:t>
              </a:r>
              <a:r>
                <a:rPr lang="en-US" sz="1200" dirty="0">
                  <a:ea typeface="Calibri"/>
                  <a:cs typeface="Times New Roman"/>
                </a:rPr>
                <a:t> L </a:t>
              </a:r>
              <a:r>
                <a:rPr lang="en-US" sz="1200" dirty="0" smtClean="0">
                  <a:ea typeface="Calibri"/>
                  <a:cs typeface="Times New Roman"/>
                </a:rPr>
                <a:t>(++</a:t>
              </a:r>
              <a:r>
                <a:rPr lang="id-ID" sz="1200" dirty="0" smtClean="0">
                  <a:ea typeface="Calibri"/>
                  <a:cs typeface="Times New Roman"/>
                </a:rPr>
                <a:t>7</a:t>
              </a:r>
              <a:r>
                <a:rPr lang="en-US" sz="1200" dirty="0" smtClean="0">
                  <a:ea typeface="Calibri"/>
                  <a:cs typeface="Times New Roman"/>
                </a:rPr>
                <a:t>)</a:t>
              </a:r>
              <a:endParaRPr lang="id-ID" sz="1200" dirty="0" smtClean="0">
                <a:ea typeface="Calibri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200" dirty="0" err="1" smtClean="0">
                  <a:ea typeface="Calibri"/>
                  <a:cs typeface="Times New Roman"/>
                </a:rPr>
                <a:t>Kabid</a:t>
              </a:r>
              <a:r>
                <a:rPr lang="en-US" sz="1200" dirty="0" smtClean="0">
                  <a:ea typeface="Calibri"/>
                  <a:cs typeface="Times New Roman"/>
                </a:rPr>
                <a:t> </a:t>
              </a:r>
              <a:r>
                <a:rPr lang="id-ID" sz="1200" dirty="0">
                  <a:ea typeface="Calibri"/>
                  <a:cs typeface="Times New Roman"/>
                </a:rPr>
                <a:t>GTK</a:t>
              </a:r>
              <a:r>
                <a:rPr lang="en-US" sz="1200" dirty="0">
                  <a:ea typeface="Calibri"/>
                  <a:cs typeface="Times New Roman"/>
                </a:rPr>
                <a:t> L </a:t>
              </a:r>
              <a:r>
                <a:rPr lang="en-US" sz="1200" dirty="0" smtClean="0">
                  <a:ea typeface="Calibri"/>
                  <a:cs typeface="Times New Roman"/>
                </a:rPr>
                <a:t>(++</a:t>
              </a:r>
              <a:r>
                <a:rPr lang="id-ID" sz="1200" dirty="0" smtClean="0">
                  <a:ea typeface="Calibri"/>
                  <a:cs typeface="Times New Roman"/>
                </a:rPr>
                <a:t>7</a:t>
              </a:r>
              <a:r>
                <a:rPr lang="en-US" sz="1200" dirty="0" smtClean="0">
                  <a:ea typeface="Calibri"/>
                  <a:cs typeface="Times New Roman"/>
                </a:rPr>
                <a:t>)</a:t>
              </a:r>
              <a:endParaRPr lang="id-ID" sz="1200" dirty="0" smtClean="0">
                <a:ea typeface="Calibri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id-ID" sz="1200" dirty="0" smtClean="0">
                  <a:ea typeface="Calibri"/>
                  <a:cs typeface="Times New Roman"/>
                </a:rPr>
                <a:t>Kabid </a:t>
              </a:r>
              <a:r>
                <a:rPr lang="id-ID" sz="1200" dirty="0">
                  <a:ea typeface="Calibri"/>
                  <a:cs typeface="Times New Roman"/>
                </a:rPr>
                <a:t>PAUD L </a:t>
              </a:r>
              <a:r>
                <a:rPr lang="id-ID" sz="1200" dirty="0" smtClean="0">
                  <a:ea typeface="Calibri"/>
                  <a:cs typeface="Times New Roman"/>
                </a:rPr>
                <a:t>(++7)</a:t>
              </a:r>
              <a:endParaRPr lang="en-US" sz="1200" dirty="0">
                <a:ea typeface="Calibri"/>
                <a:cs typeface="Times New Roman"/>
              </a:endParaRP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73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ko-KR" dirty="0" smtClean="0"/>
              <a:t>HASIL AKSI PERUBAHAN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dirty="0" smtClean="0"/>
              <a:t>TAMPILAN APLIKASI SIPEDO</a:t>
            </a:r>
            <a:endParaRPr lang="en-US" altLang="ko-KR" dirty="0"/>
          </a:p>
        </p:txBody>
      </p:sp>
      <p:sp>
        <p:nvSpPr>
          <p:cNvPr id="10" name="Text Placeholder 18"/>
          <p:cNvSpPr txBox="1">
            <a:spLocks/>
          </p:cNvSpPr>
          <p:nvPr/>
        </p:nvSpPr>
        <p:spPr>
          <a:xfrm>
            <a:off x="856159" y="3906346"/>
            <a:ext cx="1350106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200" b="1" dirty="0" smtClean="0">
                <a:solidFill>
                  <a:schemeClr val="accent1"/>
                </a:solidFill>
                <a:cs typeface="Arial" pitchFamily="34" charset="0"/>
              </a:rPr>
              <a:t>LOGIN</a:t>
            </a:r>
            <a:endParaRPr 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 Placeholder 18"/>
          <p:cNvSpPr txBox="1">
            <a:spLocks/>
          </p:cNvSpPr>
          <p:nvPr/>
        </p:nvSpPr>
        <p:spPr>
          <a:xfrm>
            <a:off x="2869208" y="3906346"/>
            <a:ext cx="1350106" cy="3935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200" b="1" dirty="0" smtClean="0">
                <a:solidFill>
                  <a:schemeClr val="accent2"/>
                </a:solidFill>
                <a:cs typeface="Arial" pitchFamily="34" charset="0"/>
              </a:rPr>
              <a:t>DIGITALISASI   DATA</a:t>
            </a:r>
            <a:endParaRPr 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 Placeholder 18"/>
          <p:cNvSpPr txBox="1">
            <a:spLocks/>
          </p:cNvSpPr>
          <p:nvPr/>
        </p:nvSpPr>
        <p:spPr>
          <a:xfrm>
            <a:off x="4882257" y="3906346"/>
            <a:ext cx="1350106" cy="3935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200" b="1" dirty="0" smtClean="0">
                <a:solidFill>
                  <a:schemeClr val="accent3"/>
                </a:solidFill>
                <a:cs typeface="Arial" pitchFamily="34" charset="0"/>
              </a:rPr>
              <a:t>MENGURANGI KERTAS</a:t>
            </a:r>
            <a:endParaRPr 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 Placeholder 18"/>
          <p:cNvSpPr txBox="1">
            <a:spLocks/>
          </p:cNvSpPr>
          <p:nvPr/>
        </p:nvSpPr>
        <p:spPr>
          <a:xfrm>
            <a:off x="6732240" y="3723878"/>
            <a:ext cx="1350106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200" b="1" dirty="0" smtClean="0">
                <a:solidFill>
                  <a:schemeClr val="accent4"/>
                </a:solidFill>
                <a:cs typeface="Arial" pitchFamily="34" charset="0"/>
              </a:rPr>
              <a:t>PENGAMBILAN KEPUTUSAN    PIMPIMPINAN</a:t>
            </a:r>
            <a:endParaRPr 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9" r="24339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r="24363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1" r="24351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9" b="89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45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203598"/>
            <a:ext cx="44644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Proses </a:t>
            </a:r>
            <a:r>
              <a:rPr lang="id-ID" dirty="0"/>
              <a:t>digitalisasi pengelolaan dokumen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memberdayakan</a:t>
            </a:r>
            <a:r>
              <a:rPr lang="en-US" dirty="0" smtClean="0"/>
              <a:t> </a:t>
            </a:r>
            <a:r>
              <a:rPr lang="id-ID" dirty="0"/>
              <a:t>staf </a:t>
            </a:r>
            <a:r>
              <a:rPr lang="id-ID" dirty="0" smtClean="0"/>
              <a:t>Dinas</a:t>
            </a:r>
          </a:p>
          <a:p>
            <a:r>
              <a:rPr lang="id-ID" dirty="0" smtClean="0"/>
              <a:t>Pendidikan </a:t>
            </a:r>
            <a:r>
              <a:rPr lang="id-ID" dirty="0"/>
              <a:t>Kabupaten </a:t>
            </a:r>
            <a:r>
              <a:rPr lang="id-ID" dirty="0" smtClean="0"/>
              <a:t>              </a:t>
            </a:r>
          </a:p>
          <a:p>
            <a:r>
              <a:rPr lang="id-ID" dirty="0" smtClean="0"/>
              <a:t>Purwakarta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meningkatkan</a:t>
            </a:r>
            <a:r>
              <a:rPr lang="id-ID" dirty="0" smtClean="0"/>
              <a:t>         </a:t>
            </a:r>
          </a:p>
          <a:p>
            <a:r>
              <a:rPr lang="en-US" dirty="0" err="1" smtClean="0"/>
              <a:t>kepedulian</a:t>
            </a:r>
            <a:r>
              <a:rPr lang="en-US" dirty="0" smtClean="0"/>
              <a:t> </a:t>
            </a:r>
            <a:r>
              <a:rPr lang="id-ID" dirty="0"/>
              <a:t>pegawai </a:t>
            </a:r>
            <a:r>
              <a:rPr lang="id-ID" dirty="0" smtClean="0"/>
              <a:t>   dengan             </a:t>
            </a:r>
          </a:p>
          <a:p>
            <a:r>
              <a:rPr lang="id-ID" dirty="0" smtClean="0"/>
              <a:t>melakukan </a:t>
            </a:r>
            <a:r>
              <a:rPr lang="id-ID" dirty="0"/>
              <a:t>identifikasi dan klasifikasi </a:t>
            </a:r>
            <a:r>
              <a:rPr lang="id-ID" dirty="0" smtClean="0"/>
              <a:t>   </a:t>
            </a:r>
          </a:p>
          <a:p>
            <a:r>
              <a:rPr lang="id-ID" dirty="0" smtClean="0"/>
              <a:t>terhadap </a:t>
            </a:r>
            <a:r>
              <a:rPr lang="id-ID" dirty="0"/>
              <a:t>dokumen </a:t>
            </a:r>
            <a:r>
              <a:rPr lang="id-ID" dirty="0" smtClean="0"/>
              <a:t>dengan                  </a:t>
            </a:r>
          </a:p>
          <a:p>
            <a:r>
              <a:rPr lang="id-ID" dirty="0" smtClean="0"/>
              <a:t>memanfaatkan </a:t>
            </a:r>
            <a:r>
              <a:rPr lang="id-ID" dirty="0"/>
              <a:t>aplikasi SIPEDO TERASI.</a:t>
            </a:r>
            <a:endParaRPr lang="en-US" dirty="0"/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9" name="Picture 18" descr="D:\FILE PKP 2021\PKP ANWAR 2021\EVIDEN LAP\DHANIA\CAPAIAN LAP\WhatsApp Image 2021-04-23 at 11.18.50 (4)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 t="15599" r="25255" b="4958"/>
          <a:stretch/>
        </p:blipFill>
        <p:spPr bwMode="auto">
          <a:xfrm>
            <a:off x="484180" y="1143357"/>
            <a:ext cx="3799788" cy="3156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96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r="2851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36598" y="57151"/>
            <a:ext cx="347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sz="3600" spc="-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WC Mano Negra Bta"/>
              </a:rPr>
              <a:t>KESIMPULAN</a:t>
            </a:r>
            <a:endParaRPr lang="en-US" sz="3600" spc="-400" dirty="0">
              <a:solidFill>
                <a:schemeClr val="tx1">
                  <a:lumMod val="85000"/>
                  <a:lumOff val="1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WC Mano Negra Bt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1" y="769650"/>
            <a:ext cx="4309311" cy="530010"/>
            <a:chOff x="936458" y="1862926"/>
            <a:chExt cx="4309311" cy="706680"/>
          </a:xfrm>
        </p:grpSpPr>
        <p:sp>
          <p:nvSpPr>
            <p:cNvPr id="6" name="Rectangle 5"/>
            <p:cNvSpPr/>
            <p:nvPr/>
          </p:nvSpPr>
          <p:spPr>
            <a:xfrm>
              <a:off x="1684421" y="1871979"/>
              <a:ext cx="3561348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Perhatian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pemimpin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harus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focus 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pada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tujuan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36458" y="1862926"/>
              <a:ext cx="561975" cy="561975"/>
            </a:xfrm>
            <a:prstGeom prst="ellipse">
              <a:avLst/>
            </a:prstGeom>
            <a:solidFill>
              <a:srgbClr val="1F608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4" tIns="45719" rIns="91324" bIns="45719" rtlCol="0" anchor="ctr"/>
            <a:lstStyle/>
            <a:p>
              <a:pPr algn="ctr" defTabSz="913063"/>
              <a:r>
                <a:rPr lang="en-US" sz="1867" b="1" spc="-15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2243" y="1383255"/>
            <a:ext cx="4309311" cy="738664"/>
            <a:chOff x="952500" y="2681066"/>
            <a:chExt cx="4309311" cy="984885"/>
          </a:xfrm>
        </p:grpSpPr>
        <p:sp>
          <p:nvSpPr>
            <p:cNvPr id="14" name="Rectangle 13"/>
            <p:cNvSpPr/>
            <p:nvPr/>
          </p:nvSpPr>
          <p:spPr>
            <a:xfrm>
              <a:off x="1700463" y="2681066"/>
              <a:ext cx="3561348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Pemimpin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harus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selalu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menanamkan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keyakinan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kepada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seluruh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stakeholder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akan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manfaat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perubahan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52500" y="2784813"/>
              <a:ext cx="561975" cy="561975"/>
            </a:xfrm>
            <a:prstGeom prst="ellipse">
              <a:avLst/>
            </a:prstGeom>
            <a:solidFill>
              <a:srgbClr val="2C83B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4" tIns="45719" rIns="91324" bIns="45719" rtlCol="0" anchor="ctr"/>
            <a:lstStyle/>
            <a:p>
              <a:pPr algn="ctr" defTabSz="913063"/>
              <a:r>
                <a:rPr lang="en-US" sz="1867" b="1" spc="-15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243" y="2120476"/>
            <a:ext cx="4309311" cy="738664"/>
            <a:chOff x="952500" y="3664032"/>
            <a:chExt cx="4309311" cy="984886"/>
          </a:xfrm>
        </p:grpSpPr>
        <p:sp>
          <p:nvSpPr>
            <p:cNvPr id="16" name="Rectangle 15"/>
            <p:cNvSpPr/>
            <p:nvPr/>
          </p:nvSpPr>
          <p:spPr>
            <a:xfrm>
              <a:off x="1700463" y="3664032"/>
              <a:ext cx="3561348" cy="984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Pemimpin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memberikan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toleransi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atas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kesalahan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yang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dilakukan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oleh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anggota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tim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2500" y="3706700"/>
              <a:ext cx="561975" cy="561975"/>
            </a:xfrm>
            <a:prstGeom prst="ellipse">
              <a:avLst/>
            </a:prstGeom>
            <a:solidFill>
              <a:srgbClr val="4299D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4" tIns="45719" rIns="91324" bIns="45719" rtlCol="0" anchor="ctr"/>
            <a:lstStyle/>
            <a:p>
              <a:pPr algn="ctr" defTabSz="913063"/>
              <a:r>
                <a:rPr lang="en-US" sz="1867" b="1" spc="-15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285" y="2843897"/>
            <a:ext cx="4309311" cy="530010"/>
            <a:chOff x="968542" y="4628587"/>
            <a:chExt cx="4309311" cy="706680"/>
          </a:xfrm>
        </p:grpSpPr>
        <p:sp>
          <p:nvSpPr>
            <p:cNvPr id="18" name="Rectangle 17"/>
            <p:cNvSpPr/>
            <p:nvPr/>
          </p:nvSpPr>
          <p:spPr>
            <a:xfrm>
              <a:off x="1716505" y="4637640"/>
              <a:ext cx="3561348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Pemimpin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memberi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keteladanan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</a:t>
              </a:r>
              <a:r>
                <a:rPr lang="id-ID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sistensi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tindakan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dengan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ucapannya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68542" y="4628587"/>
              <a:ext cx="561975" cy="561975"/>
            </a:xfrm>
            <a:prstGeom prst="ellipse">
              <a:avLst/>
            </a:prstGeom>
            <a:solidFill>
              <a:srgbClr val="7BB9E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4" tIns="45719" rIns="91324" bIns="45719" rtlCol="0" anchor="ctr"/>
            <a:lstStyle/>
            <a:p>
              <a:pPr algn="ctr" defTabSz="913063"/>
              <a:r>
                <a:rPr lang="en-US" sz="1867" b="1" spc="-15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8285" y="3440654"/>
            <a:ext cx="4309311" cy="954107"/>
            <a:chOff x="968542" y="5424266"/>
            <a:chExt cx="4309311" cy="1272143"/>
          </a:xfrm>
        </p:grpSpPr>
        <p:sp>
          <p:nvSpPr>
            <p:cNvPr id="20" name="Rectangle 19"/>
            <p:cNvSpPr/>
            <p:nvPr/>
          </p:nvSpPr>
          <p:spPr>
            <a:xfrm>
              <a:off x="1716505" y="5424266"/>
              <a:ext cx="3561348" cy="1272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Pemimpin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membuat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keputusan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stratejik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untuk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menunda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kegiatan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yang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kurang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diperlukan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dalam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pelaksanaan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tahapan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id-ID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aksi perubahan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68542" y="5550474"/>
              <a:ext cx="561975" cy="561975"/>
            </a:xfrm>
            <a:prstGeom prst="ellipse">
              <a:avLst/>
            </a:prstGeom>
            <a:solidFill>
              <a:srgbClr val="A2CAE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4" tIns="45719" rIns="91324" bIns="45719" rtlCol="0" anchor="ctr"/>
            <a:lstStyle/>
            <a:p>
              <a:pPr algn="ctr" defTabSz="913063"/>
              <a:r>
                <a:rPr lang="en-US" sz="1867" b="1" spc="-15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201" y="4352785"/>
            <a:ext cx="4309311" cy="738664"/>
            <a:chOff x="968542" y="5424266"/>
            <a:chExt cx="4309311" cy="984886"/>
          </a:xfrm>
        </p:grpSpPr>
        <p:sp>
          <p:nvSpPr>
            <p:cNvPr id="23" name="Rectangle 22"/>
            <p:cNvSpPr/>
            <p:nvPr/>
          </p:nvSpPr>
          <p:spPr>
            <a:xfrm>
              <a:off x="1716505" y="5424266"/>
              <a:ext cx="3561348" cy="984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Pemimpin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selalu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menjaga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kinerja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organisasi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selama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pelaksanaan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id-ID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aksi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id-ID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perubahan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68542" y="5550474"/>
              <a:ext cx="561975" cy="561975"/>
            </a:xfrm>
            <a:prstGeom prst="ellipse">
              <a:avLst/>
            </a:prstGeom>
            <a:solidFill>
              <a:srgbClr val="A2CAE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4" tIns="45719" rIns="91324" bIns="45719" rtlCol="0" anchor="ctr"/>
            <a:lstStyle/>
            <a:p>
              <a:pPr algn="ctr" defTabSz="913063"/>
              <a:r>
                <a:rPr lang="en-US" sz="1867" b="1" spc="-15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1867" b="1" spc="-15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0332" y="1383255"/>
            <a:ext cx="1224136" cy="12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2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0"/>
            <a:ext cx="1547664" cy="5143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71800" y="267494"/>
            <a:ext cx="5645199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600" dirty="0" smtClean="0">
                <a:cs typeface="Arial" pitchFamily="34" charset="0"/>
              </a:rPr>
              <a:t>LATAR BELAKANG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8513376" y="0"/>
            <a:ext cx="627216" cy="19956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2872383" y="1059582"/>
            <a:ext cx="5544616" cy="6480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2872383" y="1851670"/>
            <a:ext cx="5544616" cy="825996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872383" y="2931790"/>
            <a:ext cx="5544616" cy="753989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872383" y="3901802"/>
            <a:ext cx="5544616" cy="784179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Triangle 7"/>
          <p:cNvSpPr/>
          <p:nvPr/>
        </p:nvSpPr>
        <p:spPr>
          <a:xfrm rot="5400000">
            <a:off x="2876997" y="1059582"/>
            <a:ext cx="653380" cy="65338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Triangle 12"/>
          <p:cNvSpPr/>
          <p:nvPr/>
        </p:nvSpPr>
        <p:spPr>
          <a:xfrm rot="5400000">
            <a:off x="2786075" y="1937978"/>
            <a:ext cx="825995" cy="65338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2818363" y="2981196"/>
            <a:ext cx="752191" cy="65338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793304" y="3962750"/>
            <a:ext cx="793082" cy="65338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834283" y="1059582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4283" y="1995686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4283" y="2902173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4283" y="3874293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9567" y="1245989"/>
            <a:ext cx="49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Pelaksaanaan fungsi kehumasan dan keprotokoleran belum optimal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9944" y="1923678"/>
            <a:ext cx="469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6639"/>
            <a:r>
              <a:rPr lang="id-ID" sz="1200" dirty="0"/>
              <a:t>Pencatatan dan pengelolaan aset milik daerah memerlukan kemampuan sumber daya yang mempunyai kompetensi teknologi informasi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7865" y="2892881"/>
            <a:ext cx="5069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086639"/>
            <a:r>
              <a:rPr lang="id-ID" sz="1200" dirty="0"/>
              <a:t>Pengelolaan adminsitrasi persuratan, pengarsipan dan penyimpanan dokumen-dokumen penting  dilingkungan dinas masih bersifat konvensional, belum tertib dan belum optimal dari sisi keamanan dan kecepatan akses pencarian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9567" y="3939902"/>
            <a:ext cx="494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Pengelolaan adminsitrasi kepegawaian di lingkungan dinas dan sekolah belum optimal dikarenakan sistem secara </a:t>
            </a:r>
            <a:r>
              <a:rPr lang="id-ID" sz="1200" i="1" dirty="0"/>
              <a:t>on line</a:t>
            </a:r>
            <a:r>
              <a:rPr lang="id-ID" sz="1200" dirty="0"/>
              <a:t> belum sepenuhnya dipahami oleh para pegawai.</a:t>
            </a:r>
            <a:endParaRPr lang="en-US" sz="12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31790"/>
            <a:ext cx="1683314" cy="17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dirty="0" smtClean="0"/>
              <a:t>HATUR NUHUN.....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635646"/>
            <a:ext cx="2232248" cy="1440160"/>
          </a:xfrm>
          <a:prstGeom prst="rect">
            <a:avLst/>
          </a:prstGeom>
        </p:spPr>
        <p:txBody>
          <a:bodyPr/>
          <a:lstStyle/>
          <a:p>
            <a:r>
              <a:rPr lang="id-ID" altLang="ko-KR" dirty="0" smtClean="0">
                <a:solidFill>
                  <a:schemeClr val="bg1"/>
                </a:solidFill>
              </a:rPr>
              <a:t>TUJUAN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59832" y="329977"/>
            <a:ext cx="2736304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7" y="1832511"/>
            <a:ext cx="2232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1200" dirty="0" err="1"/>
              <a:t>Terwujudnya</a:t>
            </a:r>
            <a:r>
              <a:rPr lang="en-US" sz="1200" dirty="0"/>
              <a:t> </a:t>
            </a:r>
            <a:r>
              <a:rPr lang="id-ID" sz="1200" dirty="0"/>
              <a:t>s</a:t>
            </a:r>
            <a:r>
              <a:rPr lang="en-US" sz="1200" dirty="0" err="1"/>
              <a:t>istem</a:t>
            </a:r>
            <a:r>
              <a:rPr lang="en-US" sz="1200" dirty="0"/>
              <a:t> </a:t>
            </a:r>
            <a:r>
              <a:rPr lang="id-ID" sz="1200" dirty="0"/>
              <a:t>i</a:t>
            </a:r>
            <a:r>
              <a:rPr lang="en-US" sz="1200" dirty="0" err="1"/>
              <a:t>nformasi</a:t>
            </a:r>
            <a:r>
              <a:rPr lang="id-ID" sz="1200" dirty="0"/>
              <a:t> pengelolaan dokumen terintegrasi  (SIPEDO Terasi</a:t>
            </a:r>
            <a:r>
              <a:rPr lang="en-US" sz="1200" dirty="0"/>
              <a:t>) di </a:t>
            </a:r>
            <a:r>
              <a:rPr lang="en-US" sz="1200" dirty="0" err="1"/>
              <a:t>lingkungan</a:t>
            </a:r>
            <a:r>
              <a:rPr lang="en-US" sz="1200" dirty="0"/>
              <a:t> </a:t>
            </a:r>
            <a:r>
              <a:rPr lang="en-US" sz="1200" dirty="0" err="1"/>
              <a:t>Subbag</a:t>
            </a:r>
            <a:r>
              <a:rPr lang="en-US" sz="1200" dirty="0"/>
              <a:t> </a:t>
            </a:r>
            <a:r>
              <a:rPr lang="en-US" sz="1200" dirty="0" err="1"/>
              <a:t>Kepegawaian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Umum</a:t>
            </a:r>
            <a:r>
              <a:rPr lang="en-US" sz="1200" dirty="0"/>
              <a:t> </a:t>
            </a:r>
            <a:r>
              <a:rPr lang="en-US" sz="1200" dirty="0" err="1"/>
              <a:t>Dinas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Purwakarta</a:t>
            </a:r>
            <a:r>
              <a:rPr lang="en-US" sz="1200" dirty="0"/>
              <a:t>;</a:t>
            </a:r>
            <a:endParaRPr lang="id-ID" sz="1200" dirty="0"/>
          </a:p>
          <a:p>
            <a:pPr lvl="0"/>
            <a:endParaRPr lang="id-ID" sz="12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1200" dirty="0" err="1"/>
              <a:t>Terimplementasikannya</a:t>
            </a:r>
            <a:r>
              <a:rPr lang="en-US" sz="1200" dirty="0"/>
              <a:t> </a:t>
            </a:r>
            <a:r>
              <a:rPr lang="id-ID" sz="1200" dirty="0"/>
              <a:t>s</a:t>
            </a:r>
            <a:r>
              <a:rPr lang="en-US" sz="1200" dirty="0" err="1"/>
              <a:t>istem</a:t>
            </a:r>
            <a:r>
              <a:rPr lang="en-US" sz="1200" dirty="0"/>
              <a:t> </a:t>
            </a:r>
            <a:r>
              <a:rPr lang="id-ID" sz="1200" dirty="0"/>
              <a:t>i</a:t>
            </a:r>
            <a:r>
              <a:rPr lang="en-US" sz="1200" dirty="0" err="1"/>
              <a:t>nformasi</a:t>
            </a:r>
            <a:r>
              <a:rPr lang="id-ID" sz="1200" dirty="0"/>
              <a:t> pengelolaan dokumen terintegrasi  (SIPEDO Terasi</a:t>
            </a:r>
            <a:r>
              <a:rPr lang="en-US" sz="1200" dirty="0"/>
              <a:t>) di </a:t>
            </a:r>
            <a:r>
              <a:rPr lang="en-US" sz="1200" dirty="0" err="1"/>
              <a:t>lingkungan</a:t>
            </a:r>
            <a:r>
              <a:rPr lang="en-US" sz="1200" dirty="0"/>
              <a:t> </a:t>
            </a:r>
            <a:r>
              <a:rPr lang="en-US" sz="1200" dirty="0" err="1"/>
              <a:t>Subbag</a:t>
            </a:r>
            <a:r>
              <a:rPr lang="en-US" sz="1200" dirty="0"/>
              <a:t> </a:t>
            </a:r>
            <a:r>
              <a:rPr lang="en-US" sz="1200" dirty="0" err="1"/>
              <a:t>Kepegawaian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Umum</a:t>
            </a:r>
            <a:r>
              <a:rPr lang="en-US" sz="1200" dirty="0"/>
              <a:t> </a:t>
            </a:r>
            <a:r>
              <a:rPr lang="en-US" sz="1200" dirty="0" err="1"/>
              <a:t>Dinas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Purwakarta</a:t>
            </a:r>
            <a:r>
              <a:rPr lang="en-US" sz="1200" dirty="0"/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7661" y="1467247"/>
            <a:ext cx="167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accent1"/>
                </a:solidFill>
                <a:cs typeface="Arial" pitchFamily="34" charset="0"/>
              </a:rPr>
              <a:t>OFF CAMPUSS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6084472" y="329977"/>
            <a:ext cx="2736000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1888252"/>
            <a:ext cx="2376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itchFamily="2" charset="2"/>
              <a:buChar char="v"/>
            </a:pPr>
            <a:r>
              <a:rPr lang="en-US" sz="1200" dirty="0" err="1"/>
              <a:t>Terimplementasikannya</a:t>
            </a:r>
            <a:r>
              <a:rPr lang="en-US" sz="1200" dirty="0"/>
              <a:t> </a:t>
            </a:r>
            <a:r>
              <a:rPr lang="id-ID" sz="1200" dirty="0"/>
              <a:t>sistem informasi pengelolaan dokumen terintegrasi di lingkungan SMP di Kabupaten Purwakarta</a:t>
            </a:r>
          </a:p>
          <a:p>
            <a:pPr marL="285750" lvl="1" indent="-285750">
              <a:buFont typeface="Wingdings" pitchFamily="2" charset="2"/>
              <a:buChar char="v"/>
            </a:pPr>
            <a:r>
              <a:rPr lang="en-US" sz="1200" dirty="0" err="1"/>
              <a:t>Terimplementasikannya</a:t>
            </a:r>
            <a:r>
              <a:rPr lang="en-US" sz="1200" dirty="0"/>
              <a:t> </a:t>
            </a:r>
            <a:r>
              <a:rPr lang="id-ID" sz="1200" dirty="0"/>
              <a:t>sistem informasi pengelolaan dokumen terintegrasi di seluruh sekolah SD di Kabupaten Purwakarta.</a:t>
            </a:r>
            <a:endParaRPr lang="en-US" sz="1200" dirty="0"/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4259" y="1347614"/>
            <a:ext cx="167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accent1"/>
                </a:solidFill>
                <a:cs typeface="Arial" pitchFamily="34" charset="0"/>
              </a:rPr>
              <a:t>PASCA PELATIHAN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553567"/>
            <a:ext cx="720080" cy="750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944" y="553567"/>
            <a:ext cx="720080" cy="7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772" y="2499742"/>
            <a:ext cx="2394012" cy="1440160"/>
          </a:xfrm>
          <a:prstGeom prst="rect">
            <a:avLst/>
          </a:prstGeom>
        </p:spPr>
        <p:txBody>
          <a:bodyPr/>
          <a:lstStyle/>
          <a:p>
            <a:r>
              <a:rPr lang="id-ID" altLang="ko-KR" dirty="0" smtClean="0">
                <a:solidFill>
                  <a:schemeClr val="bg1"/>
                </a:solidFill>
              </a:rPr>
              <a:t>MANFAAT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59832" y="267494"/>
            <a:ext cx="5832648" cy="4625623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9386" y="3075806"/>
            <a:ext cx="5009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200" dirty="0" err="1"/>
              <a:t>Manfaat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Pimpinan</a:t>
            </a:r>
            <a:r>
              <a:rPr lang="en-US" sz="1200" dirty="0"/>
              <a:t> </a:t>
            </a:r>
            <a:r>
              <a:rPr lang="en-US" sz="1200" dirty="0" err="1"/>
              <a:t>daerah</a:t>
            </a:r>
            <a:r>
              <a:rPr lang="en-US" sz="1200" dirty="0"/>
              <a:t>, </a:t>
            </a:r>
            <a:r>
              <a:rPr lang="en-US" sz="1200" dirty="0" err="1"/>
              <a:t>antara</a:t>
            </a:r>
            <a:r>
              <a:rPr lang="en-US" sz="1200" dirty="0"/>
              <a:t> lain </a:t>
            </a:r>
            <a:r>
              <a:rPr lang="id-ID" sz="1200" dirty="0"/>
              <a:t>memudahkan keperluan data dan informasi dalam </a:t>
            </a:r>
            <a:r>
              <a:rPr lang="en-US" sz="1200" dirty="0" err="1"/>
              <a:t>pengambilan</a:t>
            </a:r>
            <a:r>
              <a:rPr lang="en-US" sz="1200" dirty="0"/>
              <a:t> </a:t>
            </a:r>
            <a:r>
              <a:rPr lang="en-US" sz="1200" dirty="0" err="1"/>
              <a:t>kebijakan</a:t>
            </a:r>
            <a:r>
              <a:rPr lang="en-US" sz="1200" dirty="0"/>
              <a:t> di </a:t>
            </a:r>
            <a:r>
              <a:rPr lang="en-US" sz="1200" dirty="0" err="1"/>
              <a:t>bidang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; </a:t>
            </a:r>
            <a:endParaRPr lang="id-ID" sz="12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200" dirty="0" err="1"/>
              <a:t>Tersedianya</a:t>
            </a:r>
            <a:r>
              <a:rPr lang="en-US" sz="1200" dirty="0"/>
              <a:t> </a:t>
            </a:r>
            <a:r>
              <a:rPr lang="en-US" sz="1200" dirty="0" err="1"/>
              <a:t>kemudahan</a:t>
            </a:r>
            <a:r>
              <a:rPr lang="en-US" sz="1200" dirty="0"/>
              <a:t> </a:t>
            </a:r>
            <a:r>
              <a:rPr lang="en-US" sz="1200" dirty="0" err="1"/>
              <a:t>akses</a:t>
            </a:r>
            <a:r>
              <a:rPr lang="en-US" sz="1200" dirty="0"/>
              <a:t> yang </a:t>
            </a:r>
            <a:r>
              <a:rPr lang="en-US" sz="1200" dirty="0" err="1"/>
              <a:t>aman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cepat</a:t>
            </a:r>
            <a:r>
              <a:rPr lang="en-US" sz="1200" dirty="0"/>
              <a:t> </a:t>
            </a:r>
            <a:r>
              <a:rPr lang="en-US" sz="1200" dirty="0" err="1"/>
              <a:t>jika</a:t>
            </a:r>
            <a:r>
              <a:rPr lang="en-US" sz="1200" dirty="0"/>
              <a:t> </a:t>
            </a:r>
            <a:r>
              <a:rPr lang="en-US" sz="1200" dirty="0" err="1"/>
              <a:t>membtuhkan</a:t>
            </a:r>
            <a:r>
              <a:rPr lang="en-US" sz="1200" dirty="0"/>
              <a:t> </a:t>
            </a:r>
            <a:r>
              <a:rPr lang="en-US" sz="1200" dirty="0" err="1"/>
              <a:t>dokumen</a:t>
            </a:r>
            <a:r>
              <a:rPr lang="en-US" sz="1200" dirty="0"/>
              <a:t> </a:t>
            </a:r>
            <a:r>
              <a:rPr lang="en-US" sz="1200" dirty="0" err="1"/>
              <a:t>kedinasan</a:t>
            </a:r>
            <a:endParaRPr lang="id-ID" sz="12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200" dirty="0" err="1"/>
              <a:t>Manfaat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Dinas</a:t>
            </a:r>
            <a:r>
              <a:rPr lang="en-US" sz="1200" dirty="0"/>
              <a:t> </a:t>
            </a:r>
            <a:r>
              <a:rPr lang="en-US" sz="1200" dirty="0" err="1"/>
              <a:t>antara</a:t>
            </a:r>
            <a:r>
              <a:rPr lang="en-US" sz="1200" dirty="0"/>
              <a:t> lain :</a:t>
            </a:r>
            <a:endParaRPr lang="id-ID" sz="12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memerlukan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yang lama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mencari</a:t>
            </a:r>
            <a:r>
              <a:rPr lang="en-US" sz="1200" dirty="0"/>
              <a:t> </a:t>
            </a:r>
            <a:r>
              <a:rPr lang="en-US" sz="1200" dirty="0" err="1"/>
              <a:t>dokumen</a:t>
            </a:r>
            <a:r>
              <a:rPr lang="en-US" sz="1200" dirty="0"/>
              <a:t> yang </a:t>
            </a:r>
            <a:r>
              <a:rPr lang="en-US" sz="1200" dirty="0" err="1"/>
              <a:t>ada</a:t>
            </a:r>
            <a:r>
              <a:rPr lang="id-ID" sz="1200" dirty="0"/>
              <a:t> di dinas pendidikan 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453199"/>
            <a:ext cx="720080" cy="750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3585" y="1059582"/>
            <a:ext cx="5633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623888" lvl="1" indent="-285750">
              <a:buFont typeface="Wingdings" pitchFamily="2" charset="2"/>
              <a:buChar char="Ø"/>
            </a:pP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sarana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mendapatkan</a:t>
            </a:r>
            <a:r>
              <a:rPr lang="en-US" sz="1200" dirty="0"/>
              <a:t> data yang </a:t>
            </a:r>
            <a:r>
              <a:rPr lang="en-US" sz="1200" dirty="0" err="1"/>
              <a:t>akurat</a:t>
            </a:r>
            <a:r>
              <a:rPr lang="en-US" sz="1200" dirty="0"/>
              <a:t>, </a:t>
            </a:r>
            <a:r>
              <a:rPr lang="en-US" sz="1200" dirty="0" err="1"/>
              <a:t>cepat</a:t>
            </a:r>
            <a:r>
              <a:rPr lang="en-US" sz="1200" dirty="0"/>
              <a:t> </a:t>
            </a:r>
            <a:r>
              <a:rPr lang="id-ID" sz="1200" dirty="0"/>
              <a:t>untuk </a:t>
            </a:r>
            <a:endParaRPr lang="id-ID" sz="1200" dirty="0" smtClean="0"/>
          </a:p>
          <a:p>
            <a:pPr marL="338138" lvl="1"/>
            <a:r>
              <a:rPr lang="id-ID" sz="1200" dirty="0"/>
              <a:t> </a:t>
            </a:r>
            <a:r>
              <a:rPr lang="id-ID" sz="1200" dirty="0" smtClean="0"/>
              <a:t>      kepentingan </a:t>
            </a:r>
            <a:r>
              <a:rPr lang="id-ID" sz="1200" dirty="0"/>
              <a:t>dinas</a:t>
            </a:r>
          </a:p>
          <a:p>
            <a:pPr marL="623888" lvl="1" indent="-285750">
              <a:buFont typeface="Wingdings" pitchFamily="2" charset="2"/>
              <a:buChar char="Ø"/>
            </a:pP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dokumentasi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efisien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sisi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, </a:t>
            </a:r>
            <a:r>
              <a:rPr lang="en-US" sz="1200" dirty="0" err="1"/>
              <a:t>tempat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keamanannya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terjamin</a:t>
            </a:r>
            <a:r>
              <a:rPr lang="en-US" sz="1200" dirty="0"/>
              <a:t>.</a:t>
            </a:r>
            <a:endParaRPr lang="id-ID" sz="1200" dirty="0"/>
          </a:p>
          <a:p>
            <a:pPr marL="623888" lvl="1" indent="-285750">
              <a:buFont typeface="Wingdings" pitchFamily="2" charset="2"/>
              <a:buChar char="Ø"/>
            </a:pPr>
            <a:r>
              <a:rPr lang="en-US" sz="1200" dirty="0" err="1"/>
              <a:t>Mempercepat</a:t>
            </a:r>
            <a:r>
              <a:rPr lang="en-US" sz="1200" dirty="0"/>
              <a:t> proses </a:t>
            </a:r>
            <a:r>
              <a:rPr lang="en-US" sz="1200" dirty="0" err="1"/>
              <a:t>pengambilan</a:t>
            </a:r>
            <a:r>
              <a:rPr lang="en-US" sz="1200" dirty="0"/>
              <a:t> </a:t>
            </a:r>
            <a:r>
              <a:rPr lang="en-US" sz="1200" dirty="0" err="1"/>
              <a:t>keputusan</a:t>
            </a:r>
            <a:r>
              <a:rPr lang="en-US" sz="1200" dirty="0"/>
              <a:t>.</a:t>
            </a:r>
            <a:endParaRPr lang="id-ID" sz="1200" dirty="0"/>
          </a:p>
          <a:p>
            <a:pPr marL="623888" lvl="1" indent="-285750">
              <a:buFont typeface="Wingdings" pitchFamily="2" charset="2"/>
              <a:buChar char="Ø"/>
            </a:pPr>
            <a:r>
              <a:rPr lang="en-US" sz="1200" dirty="0" err="1"/>
              <a:t>Tersedianya</a:t>
            </a:r>
            <a:r>
              <a:rPr lang="en-US" sz="1200" dirty="0"/>
              <a:t> </a:t>
            </a:r>
            <a:r>
              <a:rPr lang="en-US" sz="1200" dirty="0" err="1"/>
              <a:t>aplikasi</a:t>
            </a:r>
            <a:r>
              <a:rPr lang="en-US" sz="1200" dirty="0"/>
              <a:t> SIPEDO TERASI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mempermudah</a:t>
            </a:r>
            <a:r>
              <a:rPr lang="en-US" sz="1200" dirty="0"/>
              <a:t> </a:t>
            </a:r>
            <a:r>
              <a:rPr lang="en-US" sz="1200" dirty="0" err="1"/>
              <a:t>pelayanan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masy</a:t>
            </a:r>
            <a:r>
              <a:rPr lang="id-ID" sz="1200" dirty="0"/>
              <a:t>ara</a:t>
            </a:r>
            <a:r>
              <a:rPr lang="en-US" sz="1200" dirty="0" err="1"/>
              <a:t>kat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pimpinan</a:t>
            </a:r>
            <a:r>
              <a:rPr lang="en-US" sz="1200" dirty="0"/>
              <a:t>.</a:t>
            </a:r>
            <a:endParaRPr lang="id-ID" sz="1200" dirty="0"/>
          </a:p>
          <a:p>
            <a:pPr marL="623888" lvl="1" indent="-285750">
              <a:buFont typeface="Wingdings" pitchFamily="2" charset="2"/>
              <a:buChar char="Ø"/>
            </a:pPr>
            <a:r>
              <a:rPr lang="en-US" sz="1200" dirty="0" err="1"/>
              <a:t>Mengurangi</a:t>
            </a:r>
            <a:r>
              <a:rPr lang="en-US" sz="1200" dirty="0"/>
              <a:t> </a:t>
            </a:r>
            <a:r>
              <a:rPr lang="en-US" sz="1200" dirty="0" err="1"/>
              <a:t>penggunaan</a:t>
            </a:r>
            <a:r>
              <a:rPr lang="en-US" sz="1200" dirty="0"/>
              <a:t> </a:t>
            </a:r>
            <a:r>
              <a:rPr lang="en-US" sz="1200" dirty="0" err="1"/>
              <a:t>kertas</a:t>
            </a:r>
            <a:r>
              <a:rPr lang="en-US" sz="1200" dirty="0"/>
              <a:t> 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penyimpanan</a:t>
            </a:r>
            <a:r>
              <a:rPr lang="en-US" sz="1200" dirty="0"/>
              <a:t> </a:t>
            </a:r>
            <a:r>
              <a:rPr lang="en-US" sz="1200" dirty="0" err="1"/>
              <a:t>dokumen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memerlukan</a:t>
            </a:r>
            <a:r>
              <a:rPr lang="en-US" sz="1200" dirty="0"/>
              <a:t>/</a:t>
            </a:r>
            <a:r>
              <a:rPr lang="en-US" sz="1200" dirty="0" err="1"/>
              <a:t>menghabiskan</a:t>
            </a:r>
            <a:r>
              <a:rPr lang="en-US" sz="1200" dirty="0"/>
              <a:t> </a:t>
            </a:r>
            <a:r>
              <a:rPr lang="en-US" sz="1200" dirty="0" err="1"/>
              <a:t>ruangan</a:t>
            </a:r>
            <a:r>
              <a:rPr lang="id-ID" sz="1200" dirty="0"/>
              <a:t> kantor</a:t>
            </a:r>
            <a:r>
              <a:rPr lang="en-US" sz="1200" dirty="0"/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1617" y="699542"/>
            <a:ext cx="1496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id-ID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INTERNAL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616" y="2809840"/>
            <a:ext cx="1856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id-ID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EKSTERNAL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81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d-ID" dirty="0"/>
              <a:t>I</a:t>
            </a:r>
            <a:r>
              <a:rPr lang="en-US" dirty="0" err="1"/>
              <a:t>novasi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Output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Perubahan</a:t>
            </a:r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3141495" y="1491630"/>
            <a:ext cx="2737546" cy="3168352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6023057" y="1491630"/>
            <a:ext cx="2737546" cy="3168352"/>
          </a:xfrm>
          <a:prstGeom prst="frame">
            <a:avLst>
              <a:gd name="adj1" fmla="val 1918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7015" y="2067694"/>
            <a:ext cx="2406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Inovasi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id-ID" sz="1600" dirty="0" smtClean="0"/>
              <a:t> </a:t>
            </a:r>
            <a:r>
              <a:rPr lang="en-US" sz="1600" dirty="0" err="1" smtClean="0"/>
              <a:t>berupa</a:t>
            </a:r>
            <a:r>
              <a:rPr lang="en-US" sz="1600" dirty="0" smtClean="0"/>
              <a:t> </a:t>
            </a:r>
            <a:r>
              <a:rPr lang="id-ID" sz="1600" dirty="0" smtClean="0"/>
              <a:t>pembuatan</a:t>
            </a:r>
            <a:r>
              <a:rPr lang="en-US" sz="1600" dirty="0" smtClean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</a:t>
            </a:r>
            <a:r>
              <a:rPr lang="id-ID" sz="1600" dirty="0" smtClean="0"/>
              <a:t>informasi pengelolaan     dokumen terintegrasi    </a:t>
            </a:r>
            <a:r>
              <a:rPr lang="id-ID" sz="1600" dirty="0"/>
              <a:t>pada Sub Bagian </a:t>
            </a:r>
            <a:r>
              <a:rPr lang="id-ID" sz="1600" dirty="0" smtClean="0"/>
              <a:t>         Kepegawaian </a:t>
            </a:r>
            <a:r>
              <a:rPr lang="id-ID" sz="1600" dirty="0"/>
              <a:t>dan </a:t>
            </a:r>
            <a:r>
              <a:rPr lang="id-ID" sz="1600" dirty="0" smtClean="0"/>
              <a:t>       Umum </a:t>
            </a:r>
            <a:r>
              <a:rPr lang="id-ID" sz="1600" dirty="0"/>
              <a:t>Dinas </a:t>
            </a:r>
            <a:r>
              <a:rPr lang="id-ID" sz="1600" dirty="0" smtClean="0"/>
              <a:t>                Pendidikan </a:t>
            </a:r>
            <a:r>
              <a:rPr lang="id-ID" sz="1600" dirty="0"/>
              <a:t>Kabupaten Purwakarta</a:t>
            </a:r>
            <a:r>
              <a:rPr lang="en-US" sz="1600" dirty="0"/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307013" y="1635646"/>
            <a:ext cx="5288071" cy="278185"/>
            <a:chOff x="-3216205" y="-371036"/>
            <a:chExt cx="6453393" cy="278185"/>
          </a:xfrm>
        </p:grpSpPr>
        <p:sp>
          <p:nvSpPr>
            <p:cNvPr id="28" name="TextBox 27"/>
            <p:cNvSpPr txBox="1"/>
            <p:nvPr/>
          </p:nvSpPr>
          <p:spPr>
            <a:xfrm>
              <a:off x="300361" y="-369850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accent2"/>
                  </a:solidFill>
                  <a:cs typeface="Arial" pitchFamily="34" charset="0"/>
                </a:rPr>
                <a:t>OUTPUT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3216205" y="-371036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accent2"/>
                  </a:solidFill>
                  <a:cs typeface="Arial" pitchFamily="34" charset="0"/>
                </a:rPr>
                <a:t>INOVASI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r="4937"/>
          <a:stretch>
            <a:fillRect/>
          </a:stretch>
        </p:blipFill>
        <p:spPr/>
      </p:pic>
      <p:sp>
        <p:nvSpPr>
          <p:cNvPr id="33" name="Rectangle 32"/>
          <p:cNvSpPr/>
          <p:nvPr/>
        </p:nvSpPr>
        <p:spPr>
          <a:xfrm>
            <a:off x="6188574" y="2019493"/>
            <a:ext cx="2271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3" indent="-342900">
              <a:buFont typeface="+mj-lt"/>
              <a:buAutoNum type="arabicPeriod"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/>
              <a:t>Sipedo</a:t>
            </a:r>
            <a:r>
              <a:rPr lang="en-US" dirty="0"/>
              <a:t> </a:t>
            </a:r>
            <a:r>
              <a:rPr lang="en-US" dirty="0" err="1" smtClean="0"/>
              <a:t>Terasi</a:t>
            </a:r>
            <a:r>
              <a:rPr lang="en-US" dirty="0" smtClean="0"/>
              <a:t>.</a:t>
            </a:r>
            <a:endParaRPr lang="id-ID" dirty="0" smtClean="0"/>
          </a:p>
          <a:p>
            <a:pPr marL="514350" lvl="3" indent="-342900">
              <a:buFont typeface="+mj-lt"/>
              <a:buAutoNum type="arabicPeriod"/>
            </a:pPr>
            <a:endParaRPr lang="id-ID" sz="1200" dirty="0"/>
          </a:p>
          <a:p>
            <a:pPr marL="514350" lvl="3" indent="-342900">
              <a:buFont typeface="+mj-lt"/>
              <a:buAutoNum type="arabicPeriod"/>
            </a:pP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Sipedo</a:t>
            </a:r>
            <a:r>
              <a:rPr lang="en-US" dirty="0"/>
              <a:t> </a:t>
            </a:r>
            <a:r>
              <a:rPr lang="en-US" dirty="0" err="1"/>
              <a:t>Terasi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34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65164" y="633684"/>
            <a:ext cx="3667075" cy="576063"/>
          </a:xfrm>
        </p:spPr>
        <p:txBody>
          <a:bodyPr/>
          <a:lstStyle/>
          <a:p>
            <a:pPr lvl="0"/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1801" y="2211710"/>
            <a:ext cx="5400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lingkup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id-ID" sz="2000" dirty="0" smtClean="0"/>
              <a:t>Aksi</a:t>
            </a:r>
            <a:r>
              <a:rPr lang="en-US" sz="2000" dirty="0" smtClean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id-ID" sz="2000" dirty="0" smtClean="0"/>
              <a:t>     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/>
              <a:t>terwujudnya</a:t>
            </a:r>
            <a:r>
              <a:rPr lang="en-US" sz="2000" dirty="0"/>
              <a:t> </a:t>
            </a:r>
            <a:r>
              <a:rPr lang="id-ID" sz="2000" dirty="0"/>
              <a:t>aplikasi pengelolaan </a:t>
            </a:r>
            <a:r>
              <a:rPr lang="id-ID" sz="2000" dirty="0" smtClean="0"/>
              <a:t>       dokumen </a:t>
            </a:r>
            <a:r>
              <a:rPr lang="id-ID" sz="2000" dirty="0"/>
              <a:t>terintegrasi pada Sub Bagian </a:t>
            </a:r>
            <a:r>
              <a:rPr lang="id-ID" sz="2000" dirty="0" smtClean="0"/>
              <a:t>         Kepegawaian </a:t>
            </a:r>
            <a:r>
              <a:rPr lang="id-ID" sz="2000" dirty="0"/>
              <a:t>dan Umum Dinas Pendidikan </a:t>
            </a:r>
            <a:r>
              <a:rPr lang="id-ID" sz="2000" dirty="0" smtClean="0"/>
              <a:t>  Kabupaten </a:t>
            </a:r>
            <a:r>
              <a:rPr lang="id-ID" sz="2000" dirty="0"/>
              <a:t>Purwakarta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24952" y="506715"/>
            <a:ext cx="874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i="1" dirty="0" smtClean="0">
                <a:solidFill>
                  <a:schemeClr val="accent1">
                    <a:lumMod val="50000"/>
                  </a:schemeClr>
                </a:solidFill>
              </a:rPr>
              <a:t>MILESTONE AKSI PERUBAHAN</a:t>
            </a:r>
            <a:endParaRPr lang="id-ID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5224" y="981664"/>
            <a:ext cx="8872576" cy="3883508"/>
            <a:chOff x="119024" y="685800"/>
            <a:chExt cx="8872576" cy="5713488"/>
          </a:xfrm>
        </p:grpSpPr>
        <p:sp>
          <p:nvSpPr>
            <p:cNvPr id="41" name="Chevron 40"/>
            <p:cNvSpPr/>
            <p:nvPr/>
          </p:nvSpPr>
          <p:spPr>
            <a:xfrm>
              <a:off x="6781800" y="990600"/>
              <a:ext cx="522819" cy="768857"/>
            </a:xfrm>
            <a:prstGeom prst="chevron">
              <a:avLst>
                <a:gd name="adj" fmla="val 68501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7280" y="1371600"/>
              <a:ext cx="6065520" cy="4829471"/>
            </a:xfrm>
            <a:custGeom>
              <a:avLst/>
              <a:gdLst>
                <a:gd name="connsiteX0" fmla="*/ 0 w 6949440"/>
                <a:gd name="connsiteY0" fmla="*/ 4815840 h 4829471"/>
                <a:gd name="connsiteX1" fmla="*/ 762000 w 6949440"/>
                <a:gd name="connsiteY1" fmla="*/ 4785360 h 4829471"/>
                <a:gd name="connsiteX2" fmla="*/ 1310640 w 6949440"/>
                <a:gd name="connsiteY2" fmla="*/ 4450080 h 4829471"/>
                <a:gd name="connsiteX3" fmla="*/ 2133600 w 6949440"/>
                <a:gd name="connsiteY3" fmla="*/ 3657600 h 4829471"/>
                <a:gd name="connsiteX4" fmla="*/ 2880360 w 6949440"/>
                <a:gd name="connsiteY4" fmla="*/ 2865120 h 4829471"/>
                <a:gd name="connsiteX5" fmla="*/ 4206240 w 6949440"/>
                <a:gd name="connsiteY5" fmla="*/ 1554480 h 4829471"/>
                <a:gd name="connsiteX6" fmla="*/ 5135880 w 6949440"/>
                <a:gd name="connsiteY6" fmla="*/ 609600 h 4829471"/>
                <a:gd name="connsiteX7" fmla="*/ 5501640 w 6949440"/>
                <a:gd name="connsiteY7" fmla="*/ 243840 h 4829471"/>
                <a:gd name="connsiteX8" fmla="*/ 5974080 w 6949440"/>
                <a:gd name="connsiteY8" fmla="*/ 45720 h 4829471"/>
                <a:gd name="connsiteX9" fmla="*/ 6370320 w 6949440"/>
                <a:gd name="connsiteY9" fmla="*/ 15240 h 4829471"/>
                <a:gd name="connsiteX10" fmla="*/ 6949440 w 6949440"/>
                <a:gd name="connsiteY10" fmla="*/ 0 h 4829471"/>
                <a:gd name="connsiteX11" fmla="*/ 6949440 w 6949440"/>
                <a:gd name="connsiteY11" fmla="*/ 0 h 482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49440" h="4829471">
                  <a:moveTo>
                    <a:pt x="0" y="4815840"/>
                  </a:moveTo>
                  <a:cubicBezTo>
                    <a:pt x="271780" y="4831080"/>
                    <a:pt x="543560" y="4846320"/>
                    <a:pt x="762000" y="4785360"/>
                  </a:cubicBezTo>
                  <a:cubicBezTo>
                    <a:pt x="980440" y="4724400"/>
                    <a:pt x="1082040" y="4638040"/>
                    <a:pt x="1310640" y="4450080"/>
                  </a:cubicBezTo>
                  <a:cubicBezTo>
                    <a:pt x="1539240" y="4262120"/>
                    <a:pt x="1871980" y="3921760"/>
                    <a:pt x="2133600" y="3657600"/>
                  </a:cubicBezTo>
                  <a:cubicBezTo>
                    <a:pt x="2395220" y="3393440"/>
                    <a:pt x="2534920" y="3215640"/>
                    <a:pt x="2880360" y="2865120"/>
                  </a:cubicBezTo>
                  <a:cubicBezTo>
                    <a:pt x="3225800" y="2514600"/>
                    <a:pt x="3830320" y="1930400"/>
                    <a:pt x="4206240" y="1554480"/>
                  </a:cubicBezTo>
                  <a:cubicBezTo>
                    <a:pt x="4582160" y="1178560"/>
                    <a:pt x="4919980" y="828040"/>
                    <a:pt x="5135880" y="609600"/>
                  </a:cubicBezTo>
                  <a:cubicBezTo>
                    <a:pt x="5351780" y="391160"/>
                    <a:pt x="5361940" y="337820"/>
                    <a:pt x="5501640" y="243840"/>
                  </a:cubicBezTo>
                  <a:cubicBezTo>
                    <a:pt x="5641340" y="149860"/>
                    <a:pt x="5829300" y="83820"/>
                    <a:pt x="5974080" y="45720"/>
                  </a:cubicBezTo>
                  <a:cubicBezTo>
                    <a:pt x="6118860" y="7620"/>
                    <a:pt x="6207760" y="22860"/>
                    <a:pt x="6370320" y="15240"/>
                  </a:cubicBezTo>
                  <a:cubicBezTo>
                    <a:pt x="6532880" y="7620"/>
                    <a:pt x="6949440" y="0"/>
                    <a:pt x="6949440" y="0"/>
                  </a:cubicBezTo>
                  <a:lnTo>
                    <a:pt x="6949440" y="0"/>
                  </a:lnTo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90600" y="6019800"/>
              <a:ext cx="350520" cy="35733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697480" y="4976665"/>
              <a:ext cx="350520" cy="35733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810000" y="3605065"/>
              <a:ext cx="350520" cy="35733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59680" y="2209800"/>
              <a:ext cx="350520" cy="35733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278880" y="1219200"/>
              <a:ext cx="350520" cy="35733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9024" y="4611453"/>
              <a:ext cx="1941558" cy="1765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 smtClean="0"/>
                <a:t>PERENCANAAN</a:t>
              </a:r>
              <a:endParaRPr lang="en-US" dirty="0" smtClean="0"/>
            </a:p>
            <a:p>
              <a:pPr algn="ctr"/>
              <a:r>
                <a:rPr lang="en-US" dirty="0" err="1"/>
                <a:t>Diagnosa</a:t>
              </a:r>
              <a:r>
                <a:rPr lang="en-US" dirty="0"/>
                <a:t> </a:t>
              </a:r>
              <a:endParaRPr lang="en-US" dirty="0" smtClean="0"/>
            </a:p>
            <a:p>
              <a:pPr algn="ctr"/>
              <a:r>
                <a:rPr lang="en-US" dirty="0" err="1" smtClean="0"/>
                <a:t>Kebutuhan</a:t>
              </a:r>
              <a:r>
                <a:rPr lang="en-US" dirty="0" smtClean="0"/>
                <a:t> </a:t>
              </a:r>
              <a:r>
                <a:rPr lang="id-ID" dirty="0" smtClean="0"/>
                <a:t> Aksi</a:t>
              </a:r>
              <a:endParaRPr lang="en-US" dirty="0" smtClean="0"/>
            </a:p>
            <a:p>
              <a:pPr algn="ctr"/>
              <a:r>
                <a:rPr lang="en-US" dirty="0" err="1" smtClean="0"/>
                <a:t>Perubahan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23734" y="5040868"/>
              <a:ext cx="2031325" cy="1358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 smtClean="0"/>
                <a:t>Pengorganisasian</a:t>
              </a:r>
              <a:endParaRPr lang="en-US" dirty="0" smtClean="0"/>
            </a:p>
            <a:p>
              <a:pPr algn="ctr"/>
              <a:r>
                <a:rPr lang="en-US" dirty="0" err="1" smtClean="0"/>
                <a:t>Membangun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err="1" smtClean="0"/>
                <a:t>Komitmen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13402" y="2163275"/>
              <a:ext cx="2595582" cy="1358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 smtClean="0"/>
                <a:t>Pelaksanaan</a:t>
              </a:r>
              <a:endParaRPr lang="en-US" dirty="0" smtClean="0"/>
            </a:p>
            <a:p>
              <a:pPr algn="ctr"/>
              <a:r>
                <a:rPr lang="en-US" dirty="0" err="1" smtClean="0"/>
                <a:t>Merancang</a:t>
              </a:r>
              <a:r>
                <a:rPr lang="en-US" dirty="0" smtClean="0"/>
                <a:t> </a:t>
              </a:r>
              <a:r>
                <a:rPr lang="en-US" dirty="0" err="1"/>
                <a:t>Perubahan</a:t>
              </a:r>
              <a:r>
                <a:rPr lang="en-US" dirty="0"/>
                <a:t> </a:t>
              </a:r>
              <a:endParaRPr lang="en-US" dirty="0" smtClean="0"/>
            </a:p>
            <a:p>
              <a:pPr algn="ctr"/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/>
                <a:t>Membangun</a:t>
              </a:r>
              <a:r>
                <a:rPr lang="en-US" dirty="0"/>
                <a:t> Tim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65598" y="2286000"/>
              <a:ext cx="1787669" cy="1358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chemeClr val="accent2">
                      <a:lumMod val="75000"/>
                    </a:schemeClr>
                  </a:solidFill>
                </a:rPr>
                <a:t>Implementasi </a:t>
              </a:r>
              <a:endParaRPr lang="en-US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</a:rPr>
                <a:t>Kepemimpinan</a:t>
              </a:r>
              <a:r>
                <a:rPr lang="id-ID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id-ID" dirty="0" smtClean="0">
                  <a:solidFill>
                    <a:schemeClr val="accent2">
                      <a:lumMod val="75000"/>
                    </a:schemeClr>
                  </a:solidFill>
                </a:rPr>
                <a:t>Di tempat kerja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49149" y="743767"/>
              <a:ext cx="1261885" cy="1358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 smtClean="0"/>
                <a:t>Monitoring</a:t>
              </a:r>
              <a:endParaRPr lang="en-US" dirty="0" smtClean="0"/>
            </a:p>
            <a:p>
              <a:pPr algn="ctr"/>
              <a:r>
                <a:rPr lang="en-US" dirty="0" err="1" smtClean="0"/>
                <a:t>Evaluasi</a:t>
              </a:r>
              <a:endParaRPr lang="en-US" dirty="0" smtClean="0"/>
            </a:p>
            <a:p>
              <a:pPr algn="ctr"/>
              <a:endParaRPr lang="en-US" dirty="0"/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89096" y="685800"/>
              <a:ext cx="1602504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TextBox 63"/>
          <p:cNvSpPr txBox="1"/>
          <p:nvPr/>
        </p:nvSpPr>
        <p:spPr>
          <a:xfrm>
            <a:off x="6340836" y="4443958"/>
            <a:ext cx="272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Off Campus</a:t>
            </a:r>
            <a:endParaRPr lang="id-ID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6353" y="1074867"/>
            <a:ext cx="272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On Campus</a:t>
            </a:r>
            <a:endParaRPr lang="id-ID" sz="2800" b="1" i="1" dirty="0"/>
          </a:p>
        </p:txBody>
      </p:sp>
      <p:sp>
        <p:nvSpPr>
          <p:cNvPr id="22" name="Rounded Rectangle 21"/>
          <p:cNvSpPr/>
          <p:nvPr/>
        </p:nvSpPr>
        <p:spPr>
          <a:xfrm>
            <a:off x="5334000" y="2057401"/>
            <a:ext cx="1636300" cy="9084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5253819" y="3068124"/>
            <a:ext cx="1676400" cy="56012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46002" y="3600451"/>
            <a:ext cx="189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Implementasi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id-ID" b="1" dirty="0" smtClean="0">
                <a:solidFill>
                  <a:srgbClr val="C00000"/>
                </a:solidFill>
              </a:rPr>
              <a:t>Aksi Perubahan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178367"/>
            <a:ext cx="720080" cy="7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ko-KR" dirty="0" smtClean="0"/>
              <a:t>STRATEGI KOMUNIKASI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sz="2400" dirty="0" smtClean="0"/>
              <a:t>PROMOTORS</a:t>
            </a:r>
            <a:endParaRPr lang="en-US" altLang="ko-KR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43748" y="1625471"/>
            <a:ext cx="2808312" cy="2808312"/>
            <a:chOff x="5076056" y="1563638"/>
            <a:chExt cx="3060000" cy="30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Donut 4"/>
            <p:cNvSpPr/>
            <p:nvPr/>
          </p:nvSpPr>
          <p:spPr>
            <a:xfrm>
              <a:off x="5076056" y="1563638"/>
              <a:ext cx="3060000" cy="3060000"/>
            </a:xfrm>
            <a:prstGeom prst="donut">
              <a:avLst>
                <a:gd name="adj" fmla="val 84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5526056" y="2013638"/>
              <a:ext cx="2160000" cy="2160000"/>
            </a:xfrm>
            <a:prstGeom prst="donut">
              <a:avLst>
                <a:gd name="adj" fmla="val 1294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976056" y="2463638"/>
              <a:ext cx="1260000" cy="1260000"/>
            </a:xfrm>
            <a:prstGeom prst="donut">
              <a:avLst>
                <a:gd name="adj" fmla="val 195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26056" y="2913638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735218">
            <a:off x="7404512" y="969276"/>
            <a:ext cx="421380" cy="2432550"/>
            <a:chOff x="3233928" y="1334772"/>
            <a:chExt cx="361471" cy="2086706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Left Arrow 9"/>
            <p:cNvSpPr/>
            <p:nvPr/>
          </p:nvSpPr>
          <p:spPr>
            <a:xfrm rot="16200000">
              <a:off x="2485786" y="2376930"/>
              <a:ext cx="1857841" cy="231256"/>
            </a:xfrm>
            <a:prstGeom prst="leftArrow">
              <a:avLst>
                <a:gd name="adj1" fmla="val 50000"/>
                <a:gd name="adj2" fmla="val 120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3258072" y="166004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5400000">
              <a:off x="3256309" y="1487099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5400000">
              <a:off x="3254546" y="131415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10">
              <a:extLst>
                <a:ext uri="{FF2B5EF4-FFF2-40B4-BE49-F238E27FC236}">
                  <a16:creationId xmlns:a16="http://schemas.microsoft.com/office/drawing/2014/main" id="{CAC24DFD-6E83-486D-AAD6-74A5F59B09A6}"/>
                </a:ext>
              </a:extLst>
            </p:cNvPr>
            <p:cNvSpPr/>
            <p:nvPr/>
          </p:nvSpPr>
          <p:spPr>
            <a:xfrm rot="5400000">
              <a:off x="3254947" y="1837978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71534" y="1550862"/>
            <a:ext cx="4920546" cy="28930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id-ID" sz="2000" dirty="0" smtClean="0"/>
              <a:t>      </a:t>
            </a:r>
            <a:r>
              <a:rPr lang="en-US" sz="2000" dirty="0" err="1"/>
              <a:t>adalah</a:t>
            </a:r>
            <a:r>
              <a:rPr lang="en-US" sz="2000" i="1" dirty="0"/>
              <a:t>(closely managed strategy), 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minat</a:t>
            </a:r>
            <a:r>
              <a:rPr lang="en-US" sz="2000" dirty="0"/>
              <a:t> </a:t>
            </a:r>
            <a:r>
              <a:rPr lang="id-ID" sz="2000" dirty="0" smtClean="0"/>
              <a:t>        </a:t>
            </a:r>
            <a:r>
              <a:rPr lang="en-US" sz="2000" dirty="0" err="1" smtClean="0"/>
              <a:t>promotors</a:t>
            </a:r>
            <a:r>
              <a:rPr lang="en-US" sz="2000" dirty="0" smtClean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aksi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id-ID" sz="2000" dirty="0" smtClean="0"/>
              <a:t>   </a:t>
            </a:r>
            <a:r>
              <a:rPr lang="en-US" sz="2000" dirty="0" err="1" smtClean="0"/>
              <a:t>diantaranya</a:t>
            </a:r>
            <a:r>
              <a:rPr lang="en-US" sz="2000" dirty="0"/>
              <a:t>:</a:t>
            </a:r>
          </a:p>
          <a:p>
            <a:pPr lvl="0"/>
            <a:r>
              <a:rPr lang="en-US" sz="2000" dirty="0" err="1"/>
              <a:t>Kolaborasi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Koordinasi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reguler</a:t>
            </a:r>
            <a:endParaRPr lang="en-US" sz="2000" dirty="0"/>
          </a:p>
          <a:p>
            <a:pPr lvl="0"/>
            <a:r>
              <a:rPr lang="en-US" sz="2000" dirty="0" err="1"/>
              <a:t>Pelaporan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reguler</a:t>
            </a:r>
            <a:endParaRPr lang="en-US" sz="2000" dirty="0"/>
          </a:p>
          <a:p>
            <a:r>
              <a:rPr lang="en-US" sz="2000" dirty="0" err="1"/>
              <a:t>Diskusi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reguler</a:t>
            </a:r>
            <a:endParaRPr lang="en-US" sz="2000" kern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kern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ko-KR" dirty="0" smtClean="0"/>
              <a:t>STRATEGI KOMUNIKASI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sz="2400" dirty="0" smtClean="0"/>
              <a:t>LATENS</a:t>
            </a:r>
            <a:endParaRPr lang="en-US" altLang="ko-KR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43748" y="1625471"/>
            <a:ext cx="2808312" cy="2808312"/>
            <a:chOff x="5076056" y="1563638"/>
            <a:chExt cx="3060000" cy="30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Donut 4"/>
            <p:cNvSpPr/>
            <p:nvPr/>
          </p:nvSpPr>
          <p:spPr>
            <a:xfrm>
              <a:off x="5076056" y="1563638"/>
              <a:ext cx="3060000" cy="3060000"/>
            </a:xfrm>
            <a:prstGeom prst="donut">
              <a:avLst>
                <a:gd name="adj" fmla="val 84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5526056" y="2013638"/>
              <a:ext cx="2160000" cy="2160000"/>
            </a:xfrm>
            <a:prstGeom prst="donut">
              <a:avLst>
                <a:gd name="adj" fmla="val 1294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976056" y="2463638"/>
              <a:ext cx="1260000" cy="1260000"/>
            </a:xfrm>
            <a:prstGeom prst="donut">
              <a:avLst>
                <a:gd name="adj" fmla="val 195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26056" y="2913638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735218">
            <a:off x="7404512" y="969276"/>
            <a:ext cx="421380" cy="2432550"/>
            <a:chOff x="3233928" y="1334772"/>
            <a:chExt cx="361471" cy="2086706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Left Arrow 9"/>
            <p:cNvSpPr/>
            <p:nvPr/>
          </p:nvSpPr>
          <p:spPr>
            <a:xfrm rot="16200000">
              <a:off x="2485786" y="2376930"/>
              <a:ext cx="1857841" cy="231256"/>
            </a:xfrm>
            <a:prstGeom prst="leftArrow">
              <a:avLst>
                <a:gd name="adj1" fmla="val 50000"/>
                <a:gd name="adj2" fmla="val 120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3258072" y="166004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5400000">
              <a:off x="3256309" y="1487099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5400000">
              <a:off x="3254546" y="131415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10">
              <a:extLst>
                <a:ext uri="{FF2B5EF4-FFF2-40B4-BE49-F238E27FC236}">
                  <a16:creationId xmlns:a16="http://schemas.microsoft.com/office/drawing/2014/main" id="{CAC24DFD-6E83-486D-AAD6-74A5F59B09A6}"/>
                </a:ext>
              </a:extLst>
            </p:cNvPr>
            <p:cNvSpPr/>
            <p:nvPr/>
          </p:nvSpPr>
          <p:spPr>
            <a:xfrm rot="5400000">
              <a:off x="3254947" y="1837978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71534" y="1550862"/>
            <a:ext cx="4776530" cy="258531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id-ID" sz="2000" dirty="0" smtClean="0"/>
              <a:t>    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i="1" dirty="0"/>
              <a:t>Keep Informed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id-ID" sz="2000" dirty="0" smtClean="0"/>
              <a:t>               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/>
              <a:t>minat</a:t>
            </a:r>
            <a:r>
              <a:rPr lang="en-US" sz="2000" dirty="0"/>
              <a:t> stakeholders </a:t>
            </a:r>
            <a:r>
              <a:rPr lang="id-ID" sz="2000" dirty="0" smtClean="0"/>
              <a:t>        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/>
              <a:t>aksi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:</a:t>
            </a:r>
          </a:p>
          <a:p>
            <a:pPr lvl="0"/>
            <a:r>
              <a:rPr lang="en-US" sz="2000" dirty="0" err="1"/>
              <a:t>Sosialisasi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diskusi</a:t>
            </a:r>
            <a:endParaRPr lang="en-US" sz="2000" dirty="0"/>
          </a:p>
          <a:p>
            <a:r>
              <a:rPr lang="en-US" sz="2000" dirty="0" err="1"/>
              <a:t>Diskusi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persuasi</a:t>
            </a:r>
            <a:r>
              <a:rPr lang="en-US" sz="2000" dirty="0"/>
              <a:t> agar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id-ID" sz="2000" dirty="0" smtClean="0"/>
              <a:t>     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/>
              <a:t>promotors</a:t>
            </a:r>
            <a:endParaRPr lang="en-US" sz="1200" kern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kern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5A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1015</Words>
  <Application>Microsoft Office PowerPoint</Application>
  <PresentationFormat>On-screen Show (16:9)</PresentationFormat>
  <Paragraphs>227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맑은 고딕</vt:lpstr>
      <vt:lpstr>ＭＳ Ｐゴシック</vt:lpstr>
      <vt:lpstr>Arial</vt:lpstr>
      <vt:lpstr>Arial Unicode MS</vt:lpstr>
      <vt:lpstr>Book Antiqua</vt:lpstr>
      <vt:lpstr>Bookman Old Style</vt:lpstr>
      <vt:lpstr>Calibri</vt:lpstr>
      <vt:lpstr>FontAwesome</vt:lpstr>
      <vt:lpstr>Open Sans</vt:lpstr>
      <vt:lpstr>Roboto Black</vt:lpstr>
      <vt:lpstr>Sosa</vt:lpstr>
      <vt:lpstr>Times New Roman</vt:lpstr>
      <vt:lpstr>WC Mano Negra Bta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INTEL</cp:lastModifiedBy>
  <cp:revision>120</cp:revision>
  <dcterms:created xsi:type="dcterms:W3CDTF">2016-12-05T23:26:54Z</dcterms:created>
  <dcterms:modified xsi:type="dcterms:W3CDTF">2021-12-13T02:13:03Z</dcterms:modified>
</cp:coreProperties>
</file>